
<file path=[Content_Types].xml><?xml version="1.0" encoding="utf-8"?>
<Types xmlns="http://schemas.openxmlformats.org/package/2006/content-types">
  <Default Extension="wdp" ContentType="image/vnd.ms-photo"/>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99" r:id="rId3"/>
    <p:sldMasterId id="2147483750" r:id="rId4"/>
    <p:sldMasterId id="2147483799" r:id="rId5"/>
    <p:sldMasterId id="2147483850" r:id="rId6"/>
  </p:sldMasterIdLst>
  <p:notesMasterIdLst>
    <p:notesMasterId r:id="rId8"/>
  </p:notesMasterIdLst>
  <p:handoutMasterIdLst>
    <p:handoutMasterId r:id="rId103"/>
  </p:handoutMasterIdLst>
  <p:sldIdLst>
    <p:sldId id="1105" r:id="rId7"/>
    <p:sldId id="2520" r:id="rId9"/>
    <p:sldId id="1548" r:id="rId10"/>
    <p:sldId id="2521" r:id="rId11"/>
    <p:sldId id="2522" r:id="rId12"/>
    <p:sldId id="2523" r:id="rId13"/>
    <p:sldId id="2405" r:id="rId14"/>
    <p:sldId id="2300" r:id="rId15"/>
    <p:sldId id="2302" r:id="rId16"/>
    <p:sldId id="1755" r:id="rId17"/>
    <p:sldId id="2303" r:id="rId18"/>
    <p:sldId id="2304" r:id="rId19"/>
    <p:sldId id="1271" r:id="rId20"/>
    <p:sldId id="1757" r:id="rId21"/>
    <p:sldId id="2629" r:id="rId22"/>
    <p:sldId id="2630" r:id="rId23"/>
    <p:sldId id="2123" r:id="rId24"/>
    <p:sldId id="1471" r:id="rId25"/>
    <p:sldId id="2305" r:id="rId26"/>
    <p:sldId id="2119" r:id="rId27"/>
    <p:sldId id="2378" r:id="rId28"/>
    <p:sldId id="1964" r:id="rId29"/>
    <p:sldId id="1960" r:id="rId30"/>
    <p:sldId id="2380" r:id="rId31"/>
    <p:sldId id="2381" r:id="rId32"/>
    <p:sldId id="2382" r:id="rId33"/>
    <p:sldId id="2124" r:id="rId34"/>
    <p:sldId id="2386" r:id="rId35"/>
    <p:sldId id="2387" r:id="rId36"/>
    <p:sldId id="2388" r:id="rId37"/>
    <p:sldId id="2391" r:id="rId38"/>
    <p:sldId id="2631" r:id="rId39"/>
    <p:sldId id="2632" r:id="rId40"/>
    <p:sldId id="2633" r:id="rId41"/>
    <p:sldId id="2112" r:id="rId42"/>
    <p:sldId id="2396" r:id="rId43"/>
    <p:sldId id="2395" r:id="rId44"/>
    <p:sldId id="1977" r:id="rId45"/>
    <p:sldId id="2420" r:id="rId46"/>
    <p:sldId id="2415" r:id="rId47"/>
    <p:sldId id="2416" r:id="rId48"/>
    <p:sldId id="2417" r:id="rId49"/>
    <p:sldId id="2418" r:id="rId50"/>
    <p:sldId id="2419" r:id="rId51"/>
    <p:sldId id="1277" r:id="rId52"/>
    <p:sldId id="2623" r:id="rId53"/>
    <p:sldId id="2622" r:id="rId54"/>
    <p:sldId id="2404" r:id="rId55"/>
    <p:sldId id="1968" r:id="rId56"/>
    <p:sldId id="2421" r:id="rId57"/>
    <p:sldId id="2422" r:id="rId58"/>
    <p:sldId id="2634" r:id="rId59"/>
    <p:sldId id="2635" r:id="rId60"/>
    <p:sldId id="2636" r:id="rId61"/>
    <p:sldId id="1362" r:id="rId62"/>
    <p:sldId id="2409" r:id="rId63"/>
    <p:sldId id="1364" r:id="rId64"/>
    <p:sldId id="1974" r:id="rId65"/>
    <p:sldId id="2410" r:id="rId66"/>
    <p:sldId id="1374" r:id="rId67"/>
    <p:sldId id="2624" r:id="rId68"/>
    <p:sldId id="2266" r:id="rId69"/>
    <p:sldId id="2299" r:id="rId70"/>
    <p:sldId id="1551" r:id="rId71"/>
    <p:sldId id="2070" r:id="rId72"/>
    <p:sldId id="1376" r:id="rId73"/>
    <p:sldId id="1377" r:id="rId74"/>
    <p:sldId id="2423" r:id="rId75"/>
    <p:sldId id="1382" r:id="rId76"/>
    <p:sldId id="1380" r:id="rId77"/>
    <p:sldId id="1381" r:id="rId78"/>
    <p:sldId id="2424" r:id="rId79"/>
    <p:sldId id="2625" r:id="rId80"/>
    <p:sldId id="2627" r:id="rId81"/>
    <p:sldId id="2628" r:id="rId82"/>
    <p:sldId id="2088" r:id="rId83"/>
    <p:sldId id="2213" r:id="rId84"/>
    <p:sldId id="2264" r:id="rId85"/>
    <p:sldId id="2411" r:id="rId86"/>
    <p:sldId id="2265" r:id="rId87"/>
    <p:sldId id="2529" r:id="rId88"/>
    <p:sldId id="2262" r:id="rId89"/>
    <p:sldId id="2049" r:id="rId90"/>
    <p:sldId id="2709" r:id="rId91"/>
    <p:sldId id="2710" r:id="rId92"/>
    <p:sldId id="2711" r:id="rId93"/>
    <p:sldId id="2712" r:id="rId94"/>
    <p:sldId id="2713" r:id="rId95"/>
    <p:sldId id="2715" r:id="rId96"/>
    <p:sldId id="2714" r:id="rId97"/>
    <p:sldId id="2082" r:id="rId98"/>
    <p:sldId id="1320" r:id="rId99"/>
    <p:sldId id="2412" r:id="rId100"/>
    <p:sldId id="2118" r:id="rId101"/>
    <p:sldId id="1393" r:id="rId102"/>
  </p:sldIdLst>
  <p:sldSz cx="12192000" cy="6858000"/>
  <p:notesSz cx="6797675" cy="9872345"/>
  <p:embeddedFontLst>
    <p:embeddedFont>
      <p:font typeface="Cera CY" panose="020B0604020202020204" charset="0"/>
      <p:regular r:id="rId107"/>
      <p:bold r:id="rId108"/>
    </p:embeddedFont>
    <p:embeddedFont>
      <p:font typeface="Gilroy" panose="00000500000000000000" pitchFamily="2" charset="-52"/>
      <p:regular r:id="rId109"/>
      <p:bold r:id="rId110"/>
      <p:italic r:id="rId111"/>
      <p:boldItalic r:id="rId112"/>
    </p:embeddedFont>
    <p:embeddedFont>
      <p:font typeface="GILROY-MEDIUM" panose="00000600000000000000" pitchFamily="2" charset="-52"/>
      <p:regular r:id="rId113"/>
    </p:embeddedFont>
    <p:embeddedFont>
      <p:font typeface="Roboto Light" panose="02000000000000000000" pitchFamily="2" charset="0"/>
      <p:regular r:id="rId114"/>
      <p:italic r:id="rId115"/>
    </p:embeddedFont>
    <p:embeddedFont>
      <p:font typeface="ROBOTO LIGHT2001047 LIGHT" charset="0"/>
      <p:regular r:id="rId116"/>
    </p:embeddedFont>
    <p:embeddedFont>
      <p:font typeface="Roboto Medium" panose="02000000000000000000" pitchFamily="2" charset="0"/>
      <p:regular r:id="rId117"/>
      <p:italic r:id="rId118"/>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229A"/>
    <a:srgbClr val="033C6B"/>
    <a:srgbClr val="EBD3A3"/>
    <a:srgbClr val="EB006B"/>
    <a:srgbClr val="F6F3D2"/>
    <a:srgbClr val="1190D0"/>
    <a:srgbClr val="276DED"/>
    <a:srgbClr val="130369"/>
    <a:srgbClr val="E66F18"/>
    <a:srgbClr val="11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æ·±è²æ ·å¼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showGuides="1">
      <p:cViewPr varScale="1">
        <p:scale>
          <a:sx n="82" d="100"/>
          <a:sy n="82" d="100"/>
        </p:scale>
        <p:origin x="307" y="72"/>
      </p:cViewPr>
      <p:guideLst>
        <p:guide pos="3595"/>
        <p:guide orient="horz" pos="2029"/>
      </p:guideLst>
    </p:cSldViewPr>
  </p:slideViewPr>
  <p:notesTextViewPr>
    <p:cViewPr>
      <p:scale>
        <a:sx n="65" d="100"/>
        <a:sy n="65" d="100"/>
      </p:scale>
      <p:origin x="0" y="0"/>
    </p:cViewPr>
  </p:notesTextViewPr>
  <p:sorterViewPr>
    <p:cViewPr varScale="1">
      <p:scale>
        <a:sx n="100" d="100"/>
        <a:sy n="100" d="100"/>
      </p:scale>
      <p:origin x="0" y="-5496"/>
    </p:cViewPr>
  </p:sorterViewPr>
  <p:notesViewPr>
    <p:cSldViewPr snapToGrid="0">
      <p:cViewPr varScale="1">
        <p:scale>
          <a:sx n="76" d="100"/>
          <a:sy n="76" d="100"/>
        </p:scale>
        <p:origin x="3520"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2.xml"/><Relationship Id="rId98" Type="http://schemas.openxmlformats.org/officeDocument/2006/relationships/slide" Target="slides/slide91.xml"/><Relationship Id="rId97" Type="http://schemas.openxmlformats.org/officeDocument/2006/relationships/slide" Target="slides/slide90.xml"/><Relationship Id="rId96" Type="http://schemas.openxmlformats.org/officeDocument/2006/relationships/slide" Target="slides/slide89.xml"/><Relationship Id="rId95" Type="http://schemas.openxmlformats.org/officeDocument/2006/relationships/slide" Target="slides/slide88.xml"/><Relationship Id="rId94" Type="http://schemas.openxmlformats.org/officeDocument/2006/relationships/slide" Target="slides/slide87.xml"/><Relationship Id="rId93" Type="http://schemas.openxmlformats.org/officeDocument/2006/relationships/slide" Target="slides/slide86.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slide" Target="slides/slide2.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notesMaster" Target="notesMasters/notesMaster1.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8" Type="http://schemas.openxmlformats.org/officeDocument/2006/relationships/font" Target="fonts/font12.fntdata"/><Relationship Id="rId117" Type="http://schemas.openxmlformats.org/officeDocument/2006/relationships/font" Target="fonts/font11.fntdata"/><Relationship Id="rId116" Type="http://schemas.openxmlformats.org/officeDocument/2006/relationships/font" Target="fonts/font10.fntdata"/><Relationship Id="rId115" Type="http://schemas.openxmlformats.org/officeDocument/2006/relationships/font" Target="fonts/font9.fntdata"/><Relationship Id="rId114" Type="http://schemas.openxmlformats.org/officeDocument/2006/relationships/font" Target="fonts/font8.fntdata"/><Relationship Id="rId113" Type="http://schemas.openxmlformats.org/officeDocument/2006/relationships/font" Target="fonts/font7.fntdata"/><Relationship Id="rId112" Type="http://schemas.openxmlformats.org/officeDocument/2006/relationships/font" Target="fonts/font6.fntdata"/><Relationship Id="rId111" Type="http://schemas.openxmlformats.org/officeDocument/2006/relationships/font" Target="fonts/font5.fntdata"/><Relationship Id="rId110" Type="http://schemas.openxmlformats.org/officeDocument/2006/relationships/font" Target="fonts/font4.fntdata"/><Relationship Id="rId11" Type="http://schemas.openxmlformats.org/officeDocument/2006/relationships/slide" Target="slides/slide4.xml"/><Relationship Id="rId109" Type="http://schemas.openxmlformats.org/officeDocument/2006/relationships/font" Target="fonts/font3.fntdata"/><Relationship Id="rId108" Type="http://schemas.openxmlformats.org/officeDocument/2006/relationships/font" Target="fonts/font2.fntdata"/><Relationship Id="rId107" Type="http://schemas.openxmlformats.org/officeDocument/2006/relationships/font" Target="fonts/font1.fntdata"/><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handoutMaster" Target="handoutMasters/handoutMaster1.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332"/>
          </a:xfrm>
          <a:prstGeom prst="rect">
            <a:avLst/>
          </a:prstGeom>
        </p:spPr>
        <p:txBody>
          <a:bodyPr vert="horz" lIns="91440" tIns="45720" rIns="91440" bIns="45720" rtlCol="0"/>
          <a:lstStyle>
            <a:lvl1pPr algn="l">
              <a:defRPr sz="1190"/>
            </a:lvl1pPr>
          </a:lstStyle>
          <a:p>
            <a:endParaRPr lang="en-US"/>
          </a:p>
        </p:txBody>
      </p:sp>
      <p:sp>
        <p:nvSpPr>
          <p:cNvPr id="3" name="Date Placeholder 2"/>
          <p:cNvSpPr>
            <a:spLocks noGrp="1"/>
          </p:cNvSpPr>
          <p:nvPr>
            <p:ph type="dt" sz="quarter" idx="1"/>
          </p:nvPr>
        </p:nvSpPr>
        <p:spPr>
          <a:xfrm>
            <a:off x="3850443" y="0"/>
            <a:ext cx="2945659" cy="495332"/>
          </a:xfrm>
          <a:prstGeom prst="rect">
            <a:avLst/>
          </a:prstGeom>
        </p:spPr>
        <p:txBody>
          <a:bodyPr vert="horz" lIns="91440" tIns="45720" rIns="91440" bIns="45720" rtlCol="0"/>
          <a:lstStyle>
            <a:lvl1pPr algn="r">
              <a:defRPr sz="119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9377014"/>
            <a:ext cx="2945659" cy="495331"/>
          </a:xfrm>
          <a:prstGeom prst="rect">
            <a:avLst/>
          </a:prstGeom>
        </p:spPr>
        <p:txBody>
          <a:bodyPr vert="horz" lIns="91440" tIns="45720" rIns="91440" bIns="45720" rtlCol="0" anchor="b"/>
          <a:lstStyle>
            <a:lvl1pPr algn="l">
              <a:defRPr sz="1190"/>
            </a:lvl1pPr>
          </a:lstStyle>
          <a:p>
            <a:endParaRPr lang="en-US"/>
          </a:p>
        </p:txBody>
      </p:sp>
      <p:sp>
        <p:nvSpPr>
          <p:cNvPr id="5" name="Slide Number Placeholder 4"/>
          <p:cNvSpPr>
            <a:spLocks noGrp="1"/>
          </p:cNvSpPr>
          <p:nvPr>
            <p:ph type="sldNum" sz="quarter" idx="3"/>
          </p:nvPr>
        </p:nvSpPr>
        <p:spPr>
          <a:xfrm>
            <a:off x="3850443" y="9377014"/>
            <a:ext cx="2945659" cy="495331"/>
          </a:xfrm>
          <a:prstGeom prst="rect">
            <a:avLst/>
          </a:prstGeom>
        </p:spPr>
        <p:txBody>
          <a:bodyPr vert="horz" lIns="91440" tIns="45720" rIns="91440" bIns="45720" rtlCol="0" anchor="b"/>
          <a:lstStyle>
            <a:lvl1pPr algn="r">
              <a:defRPr sz="119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1" y="0"/>
            <a:ext cx="2945659" cy="49534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50444" y="0"/>
            <a:ext cx="2945659" cy="495348"/>
          </a:xfrm>
          <a:prstGeom prst="rect">
            <a:avLst/>
          </a:prstGeom>
        </p:spPr>
        <p:txBody>
          <a:bodyPr vert="horz" lIns="91440" tIns="45720" rIns="91440" bIns="45720" rtlCol="0"/>
          <a:lstStyle>
            <a:lvl1pPr algn="r">
              <a:defRPr sz="1200"/>
            </a:lvl1pPr>
          </a:lstStyle>
          <a:p>
            <a:fld id="{624DFB2E-8D7A-4A8C-891A-18978D16FAF0}" type="datetimeFigureOut">
              <a:rPr lang="ru-RU" smtClean="0"/>
            </a:fld>
            <a:endParaRPr lang="ru-RU"/>
          </a:p>
        </p:txBody>
      </p:sp>
      <p:sp>
        <p:nvSpPr>
          <p:cNvPr id="4" name="Образ слайда 3"/>
          <p:cNvSpPr>
            <a:spLocks noGrp="1" noRot="1" noChangeAspect="1"/>
          </p:cNvSpPr>
          <p:nvPr>
            <p:ph type="sldImg" idx="2"/>
          </p:nvPr>
        </p:nvSpPr>
        <p:spPr>
          <a:xfrm>
            <a:off x="438150" y="1235075"/>
            <a:ext cx="5921375" cy="3330575"/>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6" name="Нижний колонтитул 5"/>
          <p:cNvSpPr>
            <a:spLocks noGrp="1"/>
          </p:cNvSpPr>
          <p:nvPr>
            <p:ph type="ftr" sz="quarter" idx="4"/>
          </p:nvPr>
        </p:nvSpPr>
        <p:spPr>
          <a:xfrm>
            <a:off x="1" y="9377318"/>
            <a:ext cx="2945659" cy="49534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50444" y="9377318"/>
            <a:ext cx="2945659" cy="495347"/>
          </a:xfrm>
          <a:prstGeom prst="rect">
            <a:avLst/>
          </a:prstGeom>
        </p:spPr>
        <p:txBody>
          <a:bodyPr vert="horz" lIns="91440" tIns="45720" rIns="91440" bIns="45720" rtlCol="0" anchor="b"/>
          <a:lstStyle>
            <a:lvl1pPr algn="r">
              <a:defRPr sz="1200"/>
            </a:lvl1pPr>
          </a:lstStyle>
          <a:p>
            <a:fld id="{4943E8CE-A423-405A-A43A-4221B919A06B}" type="slidenum">
              <a:rPr lang="ru-RU" smtClean="0"/>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943E8CE-A423-405A-A43A-4221B919A06B}" type="slidenum">
              <a:rPr lang="ru-RU" smtClean="0"/>
            </a:fld>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посмотреть статью Ежика</a:t>
            </a:r>
            <a:endParaRPr lang="en-US" altLang="en-US"/>
          </a:p>
          <a:p>
            <a:r>
              <a:rPr lang="en-US" altLang="en-US">
                <a:solidFill>
                  <a:schemeClr val="bg2"/>
                </a:solidFill>
                <a:effectLst>
                  <a:innerShdw blurRad="63500" dist="50800" dir="13500000">
                    <a:srgbClr val="000000">
                      <a:alpha val="50000"/>
                    </a:srgbClr>
                  </a:innerShdw>
                </a:effectLst>
                <a:sym typeface="+mn-ea"/>
              </a:rPr>
              <a:t>QR: </a:t>
            </a:r>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многомерные гистограммы</a:t>
            </a:r>
            <a:endParaRPr lang="en-US" altLang="en-US"/>
          </a:p>
          <a:p>
            <a:r>
              <a:rPr lang="en-US" altLang="en-US"/>
              <a:t>Pros:</a:t>
            </a:r>
            <a:endParaRPr lang="en-US" altLang="en-US"/>
          </a:p>
          <a:p>
            <a:r>
              <a:rPr lang="en-US" altLang="en-US"/>
              <a:t>● Solve the problem</a:t>
            </a:r>
            <a:endParaRPr lang="en-US" altLang="en-US"/>
          </a:p>
          <a:p>
            <a:r>
              <a:rPr lang="en-US" altLang="en-US"/>
              <a:t>● Have theoretical guarantees</a:t>
            </a:r>
            <a:endParaRPr lang="en-US" altLang="en-US"/>
          </a:p>
          <a:p>
            <a:r>
              <a:rPr lang="en-US" altLang="en-US"/>
              <a:t>Contras:</a:t>
            </a:r>
            <a:endParaRPr lang="en-US" altLang="en-US"/>
          </a:p>
          <a:p>
            <a:r>
              <a:rPr lang="en-US" altLang="en-US"/>
              <a:t>● Dimensionality curse</a:t>
            </a:r>
            <a:endParaRPr lang="en-US" altLang="en-US"/>
          </a:p>
          <a:p>
            <a:r>
              <a:rPr lang="en-US" altLang="en-US"/>
              <a:t>● Require memory</a:t>
            </a:r>
            <a:endParaRPr lang="en-US" altLang="en-US"/>
          </a:p>
          <a:p>
            <a:r>
              <a:rPr lang="en-US" altLang="en-US"/>
              <a:t>● Require time for building or updating</a:t>
            </a:r>
            <a:endParaRPr lang="en-US" altLang="en-US"/>
          </a:p>
          <a:p>
            <a:r>
              <a:rPr lang="en-US" altLang="en-US"/>
              <a:t>● Not clear which of all possible</a:t>
            </a:r>
            <a:endParaRPr lang="en-US" altLang="en-US"/>
          </a:p>
          <a:p>
            <a:r>
              <a:rPr lang="en-US" altLang="en-US"/>
              <a:t>column subsets are needed</a:t>
            </a:r>
            <a:endParaRPr lang="en-US" altLang="en-US"/>
          </a:p>
          <a:p>
            <a:r>
              <a:rPr lang="en-US" altLang="en-US"/>
              <a:t>● Correlation tests are slow</a:t>
            </a:r>
            <a:endParaRPr lang="en-US" altLang="en-US"/>
          </a:p>
          <a:p>
            <a:endParaRPr lang="en-US" altLang="en-US"/>
          </a:p>
          <a:p>
            <a:r>
              <a:rPr lang="en-US" altLang="en-US"/>
              <a:t>Первый способ заключается в построении многомерных гистограмм. Проблема этого способа заключается в том, что с увеличением размерности многомерная гистограмма требует экспоненциально растущее количество ресурсов для сохранения той же точности. Поэтому приходится ограничиваться гистограммами маленькой размерности (2-8 измерений). Отсюда следует вторая проблема этого метода: нужно каким-то образом понять, для каких пар (или троек, или четверок...) столбцов имеет смысл строить многомерные гистограммы, а для каких необязательно.</a:t>
            </a:r>
            <a:endParaRPr lang="en-US" altLang="en-US"/>
          </a:p>
          <a:p>
            <a:r>
              <a:rPr lang="en-US" altLang="en-US"/>
              <a:t>Чтобы решить эту проблему, требуется либо хороший администратор, который будет изучать планы ресурсоемких запросов, определять корреляции между столбцами и вручную указывать, какие гистограммы нужно достроить, либо программное средство, которое с помощью статистических тестов попытается найти зависимые друг от друга столбцы. Однако не для всех зависимых столбцов имеет смысл строить гистограммы, поэтому программное средство также должно анализировать совместную встречаемость столбцов в запросах. В настоящий момент существуют патчи, позволяющие использовать в PostgreSQL многомерные гистограммы, но в них администратору требуется вручную задавать, для каких столбцов эти многомерные гистограммы должны быть построены.</a:t>
            </a:r>
            <a:endParaRPr lang="en-US" altLang="en-US"/>
          </a:p>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Тезисы вместо предложений - везде</a:t>
            </a: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многомерные гистограммы</a:t>
            </a:r>
            <a:endParaRPr lang="en-US" altLang="en-US"/>
          </a:p>
          <a:p>
            <a:r>
              <a:rPr lang="en-US" altLang="en-US"/>
              <a:t>Pros:</a:t>
            </a:r>
            <a:endParaRPr lang="en-US" altLang="en-US"/>
          </a:p>
          <a:p>
            <a:r>
              <a:rPr lang="en-US" altLang="en-US"/>
              <a:t>● Solve the problem</a:t>
            </a:r>
            <a:endParaRPr lang="en-US" altLang="en-US"/>
          </a:p>
          <a:p>
            <a:r>
              <a:rPr lang="en-US" altLang="en-US"/>
              <a:t>● Have theoretical guarantees</a:t>
            </a:r>
            <a:endParaRPr lang="en-US" altLang="en-US"/>
          </a:p>
          <a:p>
            <a:r>
              <a:rPr lang="en-US" altLang="en-US"/>
              <a:t>Contras:</a:t>
            </a:r>
            <a:endParaRPr lang="en-US" altLang="en-US"/>
          </a:p>
          <a:p>
            <a:r>
              <a:rPr lang="en-US" altLang="en-US"/>
              <a:t>● Dimensionality curse</a:t>
            </a:r>
            <a:endParaRPr lang="en-US" altLang="en-US"/>
          </a:p>
          <a:p>
            <a:r>
              <a:rPr lang="en-US" altLang="en-US"/>
              <a:t>● Require memory</a:t>
            </a:r>
            <a:endParaRPr lang="en-US" altLang="en-US"/>
          </a:p>
          <a:p>
            <a:r>
              <a:rPr lang="en-US" altLang="en-US"/>
              <a:t>● Require time for building or updating</a:t>
            </a:r>
            <a:endParaRPr lang="en-US" altLang="en-US"/>
          </a:p>
          <a:p>
            <a:r>
              <a:rPr lang="en-US" altLang="en-US"/>
              <a:t>● Not clear which of all possible</a:t>
            </a:r>
            <a:endParaRPr lang="en-US" altLang="en-US"/>
          </a:p>
          <a:p>
            <a:r>
              <a:rPr lang="en-US" altLang="en-US"/>
              <a:t>column subsets are needed</a:t>
            </a:r>
            <a:endParaRPr lang="en-US" altLang="en-US"/>
          </a:p>
          <a:p>
            <a:r>
              <a:rPr lang="en-US" altLang="en-US"/>
              <a:t>● Correlation tests are slow</a:t>
            </a:r>
            <a:endParaRPr lang="en-US" altLang="en-US"/>
          </a:p>
          <a:p>
            <a:endParaRPr lang="en-US" altLang="en-US"/>
          </a:p>
          <a:p>
            <a:r>
              <a:rPr lang="en-US" altLang="en-US"/>
              <a:t>Первый способ заключается в построении многомерных гистограмм. Проблема этого способа заключается в том, что с увеличением размерности многомерная гистограмма требует экспоненциально растущее количество ресурсов для сохранения той же точности. Поэтому приходится ограничиваться гистограммами маленькой размерности (2-8 измерений). Отсюда следует вторая проблема этого метода: нужно каким-то образом понять, для каких пар (или троек, или четверок...) столбцов имеет смысл строить многомерные гистограммы, а для каких необязательно.</a:t>
            </a:r>
            <a:endParaRPr lang="en-US" altLang="en-US"/>
          </a:p>
          <a:p>
            <a:r>
              <a:rPr lang="en-US" altLang="en-US"/>
              <a:t>Чтобы решить эту проблему, требуется либо хороший администратор, который будет изучать планы ресурсоемких запросов, определять корреляции между столбцами и вручную указывать, какие гистограммы нужно достроить, либо программное средство, которое с помощью статистических тестов попытается найти зависимые друг от друга столбцы. Однако не для всех зависимых столбцов имеет смысл строить гистограммы, поэтому программное средство также должно анализировать совместную встречаемость столбцов в запросах. В настоящий момент существуют патчи, позволяющие использовать в PostgreSQL многомерные гистограммы, но в них администратору требуется вручную задавать, для каких столбцов эти многомерные гистограммы должны быть построены.</a:t>
            </a:r>
            <a:endParaRPr lang="en-US" altLang="en-US"/>
          </a:p>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p>
          <a:p>
            <a:endParaRPr lang="en-US"/>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gradFill>
                  <a:gsLst>
                    <a:gs pos="21000">
                      <a:srgbClr val="53575C"/>
                    </a:gs>
                    <a:gs pos="88000">
                      <a:srgbClr val="C5C7CA"/>
                    </a:gs>
                  </a:gsLst>
                  <a:lin ang="5400000"/>
                </a:gradFill>
                <a:effectLst/>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5"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6" name="Рисунок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0" name="Рисунок 9"/>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18" name="Rectangle 1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6" name="Прямоугольник 15"/>
          <p:cNvSpPr/>
          <p:nvPr userDrawn="1"/>
        </p:nvSpPr>
        <p:spPr>
          <a:xfrm>
            <a:off x="496662" y="553053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5"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6"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7" name="Рисунок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8" name="Рисунок 7"/>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16" name="Rectangle 15"/>
          <p:cNvSpPr/>
          <p:nvPr userDrawn="1"/>
        </p:nvSpPr>
        <p:spPr>
          <a:xfrm>
            <a:off x="-11430" y="-13335"/>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18" name="Прямоугольник 13"/>
          <p:cNvSpPr/>
          <p:nvPr userDrawn="1"/>
        </p:nvSpPr>
        <p:spPr>
          <a:xfrm>
            <a:off x="517617" y="553053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Tree>
  </p:cSld>
  <p:clrMapOvr>
    <a:masterClrMapping/>
  </p:clrMapOvr>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pic>
        <p:nvPicPr>
          <p:cNvPr id="8" name="Рисунок 1"/>
          <p:cNvPicPr>
            <a:picLocks noChangeAspect="1"/>
          </p:cNvPicPr>
          <p:nvPr userDrawn="1"/>
        </p:nvPicPr>
        <p:blipFill>
          <a:blip/>
          <a:stretch>
            <a:fillRect/>
          </a:stretch>
        </p:blipFill>
        <p:spPr>
          <a:xfrm>
            <a:off x="0" y="-29845"/>
            <a:ext cx="12192000" cy="6874016"/>
          </a:xfrm>
          <a:prstGeom prst="rect">
            <a:avLst/>
          </a:prstGeom>
        </p:spPr>
      </p:pic>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scene3d>
              <a:camera prst="orthographicFront"/>
              <a:lightRig rig="threePt" dir="t"/>
            </a:scene3d>
          </a:bodyPr>
          <a:lstStyle>
            <a:lvl1pPr>
              <a:defRPr sz="1200" b="0"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Tree>
  </p:cSld>
  <p:clrMapOvr>
    <a:masterClrMapping/>
  </p:clrMapOvr>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6" name="Rectangle 15"/>
          <p:cNvSpPr/>
          <p:nvPr userDrawn="1"/>
        </p:nvSpPr>
        <p:spPr>
          <a:xfrm>
            <a:off x="0" y="-1270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0652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6" name="Прямоугольник 15"/>
          <p:cNvSpPr/>
          <p:nvPr userDrawn="1"/>
        </p:nvSpPr>
        <p:spPr>
          <a:xfrm>
            <a:off x="496662" y="553053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spTree>
  </p:cSld>
  <p:clrMapOvr>
    <a:masterClrMapping/>
  </p:clrMapOvr>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sp>
        <p:nvSpPr>
          <p:cNvPr id="16" name="Rectangle 15"/>
          <p:cNvSpPr/>
          <p:nvPr userDrawn="1"/>
        </p:nvSpPr>
        <p:spPr>
          <a:xfrm>
            <a:off x="0" y="-254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scene3d>
              <a:camera prst="orthographicFront"/>
              <a:lightRig rig="threePt" dir="t"/>
            </a:scene3d>
          </a:bodyPr>
          <a:lstStyle>
            <a:lvl1pPr marL="0" indent="0">
              <a:lnSpc>
                <a:spcPct val="100000"/>
              </a:lnSpc>
              <a:buNone/>
              <a:defRPr sz="4800" b="1" i="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userDrawn="1"/>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9" name="Полилиния 78"/>
          <p:cNvSpPr>
            <a:spLocks noChangeAspect="1"/>
          </p:cNvSpPr>
          <p:nvPr userDrawn="1"/>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Прямоугольник 3"/>
          <p:cNvSpPr/>
          <p:nvPr userDrawn="1"/>
        </p:nvSpPr>
        <p:spPr>
          <a:xfrm>
            <a:off x="496662" y="10652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96662" y="18272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96662" y="257397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2" name="Прямоугольник 11"/>
          <p:cNvSpPr/>
          <p:nvPr userDrawn="1"/>
        </p:nvSpPr>
        <p:spPr>
          <a:xfrm>
            <a:off x="496662" y="330549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4" name="Прямоугольник 13"/>
          <p:cNvSpPr/>
          <p:nvPr userDrawn="1"/>
        </p:nvSpPr>
        <p:spPr>
          <a:xfrm>
            <a:off x="496662" y="405225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6" name="Прямоугольник 15"/>
          <p:cNvSpPr/>
          <p:nvPr userDrawn="1"/>
        </p:nvSpPr>
        <p:spPr>
          <a:xfrm>
            <a:off x="496662" y="47990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8" name="Прямоугольник 17"/>
          <p:cNvSpPr/>
          <p:nvPr userDrawn="1"/>
        </p:nvSpPr>
        <p:spPr>
          <a:xfrm>
            <a:off x="496662" y="553053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spTree>
  </p:cSld>
  <p:clrMapOvr>
    <a:masterClrMapping/>
  </p:clrMapOvr>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0" i="0">
                <a:solidFill>
                  <a:srgbClr val="16229A"/>
                </a:solidFill>
                <a:latin typeface="Roboto Medium" panose="02000000000000000000" pitchFamily="2" charset="0"/>
                <a:ea typeface="Roboto Medium" panose="02000000000000000000"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0" i="0">
                <a:solidFill>
                  <a:srgbClr val="16229A"/>
                </a:solidFill>
                <a:latin typeface="ROBOTO LIGHT2001047 LIGHT"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10"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2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latin typeface="Roboto Medium" panose="02000000000000000000" pitchFamily="2" charset="0"/>
                <a:ea typeface="Roboto Medium" panose="02000000000000000000" pitchFamily="2" charset="0"/>
              </a:defRPr>
            </a:lvl1pPr>
          </a:lstStyle>
          <a:p>
            <a:fld id="{5922A24C-CA15-4196-882E-E2BB53882FD2}" type="slidenum">
              <a:rPr lang="ru-RU" smtClean="0"/>
            </a:fld>
            <a:endParaRPr lang="ru-RU" dirty="0"/>
          </a:p>
        </p:txBody>
      </p:sp>
      <p:pic>
        <p:nvPicPr>
          <p:cNvPr id="6" name="Рисунок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7" name="Рисунок 6"/>
          <p:cNvPicPr>
            <a:picLocks noChangeAspect="1"/>
          </p:cNvPicPr>
          <p:nvPr userDrawn="1"/>
        </p:nvPicPr>
        <p:blipFill>
          <a:blip r:embed="rId3"/>
          <a:stretch>
            <a:fillRect/>
          </a:stretch>
        </p:blipFill>
        <p:spPr>
          <a:xfrm>
            <a:off x="5328906" y="-925648"/>
            <a:ext cx="3413032" cy="3413032"/>
          </a:xfrm>
          <a:prstGeom prst="rect">
            <a:avLst/>
          </a:prstGeom>
        </p:spPr>
      </p:pic>
      <p:pic>
        <p:nvPicPr>
          <p:cNvPr id="8" name="Рисунок 7"/>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3" name="Рисунок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4" name="Рисунок 13"/>
          <p:cNvPicPr>
            <a:picLocks noChangeAspect="1"/>
          </p:cNvPicPr>
          <p:nvPr userDrawn="1"/>
        </p:nvPicPr>
        <p:blipFill>
          <a:blip r:embed="rId3"/>
          <a:stretch>
            <a:fillRect/>
          </a:stretch>
        </p:blipFill>
        <p:spPr>
          <a:xfrm>
            <a:off x="5328906" y="-925648"/>
            <a:ext cx="3413032" cy="3413032"/>
          </a:xfrm>
          <a:prstGeom prst="rect">
            <a:avLst/>
          </a:prstGeom>
        </p:spPr>
      </p:pic>
      <p:pic>
        <p:nvPicPr>
          <p:cNvPr id="15" name="Рисунок 14"/>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sp>
        <p:nvSpPr>
          <p:cNvPr id="16" name="Rectangle 15"/>
          <p:cNvSpPr/>
          <p:nvPr userDrawn="1"/>
        </p:nvSpPr>
        <p:spPr>
          <a:xfrm>
            <a:off x="0" y="-254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1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6" name="Rectangle 15"/>
          <p:cNvSpPr/>
          <p:nvPr userDrawn="1"/>
        </p:nvSpPr>
        <p:spPr>
          <a:xfrm>
            <a:off x="0" y="-1270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495133" y="348828"/>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5868988" y="825183"/>
            <a:ext cx="6217920" cy="5943600"/>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2"/>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chemeClr val="tx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3"/>
          <p:cNvSpPr/>
          <p:nvPr userDrawn="1"/>
        </p:nvSpPr>
        <p:spPr>
          <a:xfrm>
            <a:off x="479425" y="1069792"/>
            <a:ext cx="11422330" cy="5184000"/>
          </a:xfrm>
          <a:prstGeom prst="roundRect">
            <a:avLst>
              <a:gd name="adj" fmla="val 3949"/>
            </a:avLst>
          </a:prstGeom>
          <a:gradFill>
            <a:gsLst>
              <a:gs pos="0">
                <a:srgbClr val="FFC000"/>
              </a:gs>
              <a:gs pos="99000">
                <a:schemeClr val="accent6">
                  <a:lumMod val="20000"/>
                  <a:lumOff val="80000"/>
                </a:scheme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pic>
        <p:nvPicPr>
          <p:cNvPr id="7"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2"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p:cNvSpPr/>
          <p:nvPr userDrawn="1"/>
        </p:nvSpPr>
        <p:spPr>
          <a:xfrm>
            <a:off x="789772" y="4291876"/>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9" name="Скругленный прямоугольник 8"/>
          <p:cNvSpPr/>
          <p:nvPr userDrawn="1"/>
        </p:nvSpPr>
        <p:spPr>
          <a:xfrm>
            <a:off x="479037" y="1052513"/>
            <a:ext cx="4932751" cy="2035462"/>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олилиния 13"/>
          <p:cNvSpPr/>
          <p:nvPr userDrawn="1"/>
        </p:nvSpPr>
        <p:spPr>
          <a:xfrm>
            <a:off x="6043989" y="987451"/>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5411788" y="4744399"/>
            <a:ext cx="630424" cy="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7" name="Текст 20"/>
          <p:cNvSpPr>
            <a:spLocks noGrp="1"/>
          </p:cNvSpPr>
          <p:nvPr>
            <p:ph type="body" sz="quarter" idx="16" hasCustomPrompt="1"/>
          </p:nvPr>
        </p:nvSpPr>
        <p:spPr>
          <a:xfrm>
            <a:off x="791549" y="2338466"/>
            <a:ext cx="4290117" cy="558224"/>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8" name="Текст 20"/>
          <p:cNvSpPr>
            <a:spLocks noGrp="1"/>
          </p:cNvSpPr>
          <p:nvPr>
            <p:ph type="body" sz="quarter" idx="17" hasCustomPrompt="1"/>
          </p:nvPr>
        </p:nvSpPr>
        <p:spPr>
          <a:xfrm>
            <a:off x="791549" y="1208591"/>
            <a:ext cx="4290117" cy="1369718"/>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9" name="Скругленный прямоугольник 18"/>
          <p:cNvSpPr/>
          <p:nvPr userDrawn="1"/>
        </p:nvSpPr>
        <p:spPr>
          <a:xfrm>
            <a:off x="470782" y="3606514"/>
            <a:ext cx="4932751" cy="164592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Текст 20"/>
          <p:cNvSpPr>
            <a:spLocks noGrp="1"/>
          </p:cNvSpPr>
          <p:nvPr>
            <p:ph type="body" sz="quarter" idx="18" hasCustomPrompt="1"/>
          </p:nvPr>
        </p:nvSpPr>
        <p:spPr>
          <a:xfrm>
            <a:off x="791549" y="4736892"/>
            <a:ext cx="4290117" cy="558224"/>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21" name="Текст 20"/>
          <p:cNvSpPr>
            <a:spLocks noGrp="1"/>
          </p:cNvSpPr>
          <p:nvPr>
            <p:ph type="body" sz="quarter" idx="19" hasCustomPrompt="1"/>
          </p:nvPr>
        </p:nvSpPr>
        <p:spPr>
          <a:xfrm>
            <a:off x="791549" y="3607017"/>
            <a:ext cx="4290117" cy="1369718"/>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solidFill>
                  <a:schemeClr val="tx1"/>
                </a:solidFill>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4"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3"/>
          <p:cNvSpPr/>
          <p:nvPr userDrawn="1"/>
        </p:nvSpPr>
        <p:spPr>
          <a:xfrm>
            <a:off x="479425" y="853257"/>
            <a:ext cx="11448000" cy="5577840"/>
          </a:xfrm>
          <a:prstGeom prst="roundRect">
            <a:avLst>
              <a:gd name="adj" fmla="val 3949"/>
            </a:avLst>
          </a:prstGeom>
          <a:gradFill>
            <a:gsLst>
              <a:gs pos="0">
                <a:srgbClr val="FFC000"/>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66607" y="996866"/>
            <a:ext cx="5394960" cy="530352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42167" y="996866"/>
            <a:ext cx="5577840" cy="530352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7"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5486400"/>
          </a:xfrm>
          <a:prstGeom prst="roundRect">
            <a:avLst>
              <a:gd name="adj" fmla="val 3949"/>
            </a:avLst>
          </a:prstGeom>
          <a:gradFill>
            <a:gsLst>
              <a:gs pos="0">
                <a:srgbClr val="FFC000"/>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855309" y="1347381"/>
            <a:ext cx="10698480" cy="4846320"/>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userDrawn="1"/>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userDrawn="1"/>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userDrawn="1"/>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userDrawn="1"/>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userDrawn="1"/>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72" name="Скругленный прямоугольник 71"/>
          <p:cNvSpPr/>
          <p:nvPr userDrawn="1"/>
        </p:nvSpPr>
        <p:spPr>
          <a:xfrm>
            <a:off x="165604"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172023"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168917"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11670" y="4210634"/>
            <a:ext cx="3749040" cy="237744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563483" y="4210634"/>
            <a:ext cx="3749040" cy="237744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Овал 3"/>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Овал 4"/>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pic>
        <p:nvPicPr>
          <p:cNvPr id="7"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userDrawn="1"/>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userDrawn="1"/>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userDrawn="1"/>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FFC000"/>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FFC000"/>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FFC000"/>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FFC000"/>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2" name="Рисунок 1"/>
          <p:cNvPicPr>
            <a:picLocks noChangeAspect="1"/>
          </p:cNvPicPr>
          <p:nvPr userDrawn="1"/>
        </p:nvPicPr>
        <p:blipFill rotWithShape="1">
          <a:blip/>
          <a:srcRect t="5489" b="9745"/>
          <a:stretch>
            <a:fillRect/>
          </a:stretch>
        </p:blipFill>
        <p:spPr>
          <a:xfrm>
            <a:off x="-1" y="0"/>
            <a:ext cx="12191999" cy="6858000"/>
          </a:xfrm>
          <a:prstGeom prst="rect">
            <a:avLst/>
          </a:prstGeom>
        </p:spPr>
      </p:pic>
      <p:sp>
        <p:nvSpPr>
          <p:cNvPr id="8" name="TextBox 5"/>
          <p:cNvSpPr txBox="1"/>
          <p:nvPr userDrawn="1"/>
        </p:nvSpPr>
        <p:spPr>
          <a:xfrm>
            <a:off x="0" y="3248386"/>
            <a:ext cx="12192000" cy="884794"/>
          </a:xfrm>
          <a:prstGeom prst="rect">
            <a:avLst/>
          </a:prstGeom>
          <a:noFill/>
        </p:spPr>
        <p:txBody>
          <a:bodyPr wrap="square" rtlCol="0">
            <a:spAutoFit/>
          </a:bodyPr>
          <a:lstStyle/>
          <a:p>
            <a:pPr algn="ctr">
              <a:lnSpc>
                <a:spcPts val="5080"/>
              </a:lnSpc>
            </a:pPr>
            <a:r>
              <a:rPr lang="ru-RU" sz="9600" b="1" i="0" dirty="0">
                <a:solidFill>
                  <a:schemeClr val="tx1"/>
                </a:solidFill>
                <a:latin typeface="Gilroy" pitchFamily="2" charset="0"/>
              </a:rPr>
              <a:t>Спасибо!</a:t>
            </a:r>
            <a:endParaRPr lang="ru-RU" sz="9600" b="1" i="0" dirty="0">
              <a:solidFill>
                <a:schemeClr val="tx1"/>
              </a:solidFill>
              <a:latin typeface="Gilroy" pitchFamily="2" charset="0"/>
            </a:endParaRPr>
          </a:p>
        </p:txBody>
      </p:sp>
      <p:sp>
        <p:nvSpPr>
          <p:cNvPr id="11" name="PGMeetup.NN"/>
          <p:cNvSpPr txBox="1"/>
          <p:nvPr userDrawn="1"/>
        </p:nvSpPr>
        <p:spPr>
          <a:xfrm>
            <a:off x="517358" y="385387"/>
            <a:ext cx="2978379" cy="471924"/>
          </a:xfrm>
          <a:prstGeom prst="rect">
            <a:avLst/>
          </a:prstGeom>
          <a:ln w="12700">
            <a:miter lim="400000"/>
          </a:ln>
        </p:spPr>
        <p:txBody>
          <a:bodyPr wrap="none" lIns="50800" tIns="50800" rIns="50800" bIns="50800" anchor="ctr">
            <a:spAutoFit/>
          </a:bodyPr>
          <a:lstStyle>
            <a:lvl1pPr>
              <a:defRPr sz="5300">
                <a:solidFill>
                  <a:srgbClr val="000000"/>
                </a:solidFill>
                <a:latin typeface="Epilogue Bold"/>
                <a:ea typeface="Epilogue Bold"/>
                <a:cs typeface="Epilogue Bold"/>
                <a:sym typeface="Epilogue Bold"/>
              </a:defRPr>
            </a:lvl1pPr>
          </a:lstStyle>
          <a:p>
            <a:r>
              <a:rPr lang="en-GB" sz="2400" b="1" i="0" dirty="0" err="1">
                <a:solidFill>
                  <a:schemeClr val="tx1"/>
                </a:solidFill>
                <a:latin typeface="Gilroy" pitchFamily="2" charset="0"/>
              </a:rPr>
              <a:t>PGConf</a:t>
            </a:r>
            <a:r>
              <a:rPr lang="en-GB" sz="2400" b="1" i="0" dirty="0">
                <a:solidFill>
                  <a:schemeClr val="tx1"/>
                </a:solidFill>
                <a:latin typeface="Gilroy" pitchFamily="2" charset="0"/>
              </a:rPr>
              <a:t>.</a:t>
            </a:r>
            <a:r>
              <a:rPr lang="en-US" sz="2400" b="1" i="0" dirty="0">
                <a:solidFill>
                  <a:schemeClr val="tx1"/>
                </a:solidFill>
                <a:latin typeface="Gilroy" pitchFamily="2" charset="0"/>
              </a:rPr>
              <a:t>Russia</a:t>
            </a:r>
            <a:r>
              <a:rPr lang="en-GB" sz="2400" b="1" i="0" dirty="0">
                <a:solidFill>
                  <a:schemeClr val="tx1"/>
                </a:solidFill>
                <a:latin typeface="Gilroy" pitchFamily="2" charset="0"/>
              </a:rPr>
              <a:t> 2023</a:t>
            </a:r>
            <a:endParaRPr lang="en-GB" sz="2400" b="1" i="0" dirty="0">
              <a:solidFill>
                <a:schemeClr val="tx1"/>
              </a:solidFill>
              <a:latin typeface="Gilroy" pitchFamily="2" charset="0"/>
            </a:endParaRPr>
          </a:p>
        </p:txBody>
      </p:sp>
      <p:pic>
        <p:nvPicPr>
          <p:cNvPr id="12" name="Рисунок 4"/>
          <p:cNvPicPr>
            <a:picLocks noChangeAspect="1"/>
          </p:cNvPicPr>
          <p:nvPr userDrawn="1"/>
        </p:nvPicPr>
        <p:blipFill>
          <a:blip/>
          <a:stretch>
            <a:fillRect/>
          </a:stretch>
        </p:blipFill>
        <p:spPr>
          <a:xfrm>
            <a:off x="10115600" y="383606"/>
            <a:ext cx="1555206" cy="463163"/>
          </a:xfrm>
          <a:prstGeom prst="rect">
            <a:avLst/>
          </a:prstGeom>
        </p:spPr>
      </p:pic>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Титульный слайд_1">
    <p:spTree>
      <p:nvGrpSpPr>
        <p:cNvPr id="1" name=""/>
        <p:cNvGrpSpPr/>
        <p:nvPr/>
      </p:nvGrpSpPr>
      <p:grpSpPr>
        <a:xfrm>
          <a:off x="0" y="0"/>
          <a:ext cx="0" cy="0"/>
          <a:chOff x="0" y="0"/>
          <a:chExt cx="0" cy="0"/>
        </a:xfrm>
      </p:grpSpPr>
      <p:pic>
        <p:nvPicPr>
          <p:cNvPr id="4" name="Рисунок 3"/>
          <p:cNvPicPr>
            <a:picLocks noChangeAspect="1"/>
          </p:cNvPicPr>
          <p:nvPr userDrawn="1"/>
        </p:nvPicPr>
        <p:blipFill>
          <a:blip r:embed="rId2"/>
          <a:stretch>
            <a:fillRect/>
          </a:stretch>
        </p:blipFill>
        <p:spPr>
          <a:xfrm>
            <a:off x="-197224" y="-107576"/>
            <a:ext cx="12568518" cy="6983506"/>
          </a:xfrm>
          <a:prstGeom prst="rect">
            <a:avLst/>
          </a:prstGeom>
        </p:spPr>
      </p:pic>
      <p:sp>
        <p:nvSpPr>
          <p:cNvPr id="85" name="Текст 12"/>
          <p:cNvSpPr>
            <a:spLocks noGrp="1"/>
          </p:cNvSpPr>
          <p:nvPr>
            <p:ph type="body" sz="quarter" idx="15" hasCustomPrompt="1"/>
          </p:nvPr>
        </p:nvSpPr>
        <p:spPr>
          <a:xfrm>
            <a:off x="898529" y="1868968"/>
            <a:ext cx="9105007" cy="3076410"/>
          </a:xfrm>
        </p:spPr>
        <p:txBody>
          <a:bodyPr lIns="0" tIns="0" rIns="0" bIns="0">
            <a:noAutofit/>
            <a:scene3d>
              <a:camera prst="orthographicFront"/>
              <a:lightRig rig="threePt" dir="t"/>
            </a:scene3d>
          </a:bodyPr>
          <a:lstStyle>
            <a:lvl1pPr marL="0" indent="0">
              <a:lnSpc>
                <a:spcPct val="100000"/>
              </a:lnSpc>
              <a:buNone/>
              <a:defRPr sz="6600" b="0" i="0">
                <a:solidFill>
                  <a:schemeClr val="bg1"/>
                </a:solidFill>
                <a:effectLst/>
                <a:latin typeface="Roboto Medium" panose="02000000000000000000" pitchFamily="2" charset="0"/>
                <a:ea typeface="Roboto Medium"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6" name="Текст 12"/>
          <p:cNvSpPr>
            <a:spLocks noGrp="1"/>
          </p:cNvSpPr>
          <p:nvPr>
            <p:ph type="body" sz="quarter" idx="16" hasCustomPrompt="1"/>
          </p:nvPr>
        </p:nvSpPr>
        <p:spPr>
          <a:xfrm>
            <a:off x="898529" y="5417047"/>
            <a:ext cx="6011585" cy="1016838"/>
          </a:xfrm>
        </p:spPr>
        <p:txBody>
          <a:bodyPr lIns="0" tIns="0" rIns="0" bIns="0">
            <a:normAutofit/>
            <a:scene3d>
              <a:camera prst="orthographicFront"/>
              <a:lightRig rig="threePt" dir="t"/>
            </a:scene3d>
          </a:bodyPr>
          <a:lstStyle>
            <a:lvl1pPr marL="0" indent="0">
              <a:lnSpc>
                <a:spcPct val="100000"/>
              </a:lnSpc>
              <a:buNone/>
              <a:defRPr sz="2800" b="0" i="0">
                <a:solidFill>
                  <a:schemeClr val="bg1"/>
                </a:solidFill>
                <a:effectLst/>
                <a:latin typeface="ROBOTO LIGHT2001047 LIGHT"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5" name="PGMeetup.NN"/>
          <p:cNvSpPr txBox="1"/>
          <p:nvPr userDrawn="1"/>
        </p:nvSpPr>
        <p:spPr>
          <a:xfrm>
            <a:off x="268605" y="671928"/>
            <a:ext cx="11654155" cy="964367"/>
          </a:xfrm>
          <a:prstGeom prst="rect">
            <a:avLst/>
          </a:prstGeom>
          <a:ln w="12700">
            <a:miter lim="400000"/>
          </a:ln>
        </p:spPr>
        <p:txBody>
          <a:bodyPr wrap="square" lIns="50800" tIns="50800" rIns="50800" bIns="50800" anchor="ctr">
            <a:spAutoFit/>
            <a:scene3d>
              <a:camera prst="orthographicFront"/>
              <a:lightRig rig="threePt" dir="t"/>
            </a:scene3d>
          </a:bodyPr>
          <a:lstStyle>
            <a:lvl1pPr>
              <a:defRPr sz="5300">
                <a:solidFill>
                  <a:srgbClr val="000000"/>
                </a:solidFill>
                <a:latin typeface="Epilogue Bold"/>
                <a:ea typeface="Epilogue Bold"/>
                <a:cs typeface="Epilogue Bold"/>
                <a:sym typeface="Epilogue Bold"/>
              </a:defRPr>
            </a:lvl1pPr>
          </a:lstStyle>
          <a:p>
            <a:pPr algn="l"/>
            <a:r>
              <a:rPr sz="2800" b="0" i="0" dirty="0">
                <a:solidFill>
                  <a:schemeClr val="bg1"/>
                </a:solidFill>
                <a:effectLst/>
                <a:latin typeface="ROBOTO LIGHT2001047 LIGHT" pitchFamily="2" charset="0"/>
              </a:rPr>
              <a:t>POSTGRESQL DEVELOPMENT </a:t>
            </a:r>
            <a:br>
              <a:rPr sz="2800" b="0" i="0" dirty="0">
                <a:solidFill>
                  <a:schemeClr val="bg1"/>
                </a:solidFill>
                <a:effectLst/>
                <a:latin typeface="ROBOTO LIGHT2001047 LIGHT" pitchFamily="2" charset="0"/>
              </a:rPr>
            </a:br>
            <a:r>
              <a:rPr sz="2800" b="0" i="0" dirty="0">
                <a:solidFill>
                  <a:schemeClr val="bg1"/>
                </a:solidFill>
                <a:effectLst/>
                <a:latin typeface="ROBOTO LIGHT2001047 LIGHT" pitchFamily="2" charset="0"/>
              </a:rPr>
              <a:t>CONFERENCE</a:t>
            </a:r>
            <a:r>
              <a:rPr lang="en-US" sz="2800" b="0" i="0" dirty="0">
                <a:solidFill>
                  <a:schemeClr val="bg1"/>
                </a:solidFill>
                <a:effectLst/>
                <a:latin typeface="ROBOTO LIGHT2001047 LIGHT" pitchFamily="2" charset="0"/>
              </a:rPr>
              <a:t> 2024</a:t>
            </a:r>
            <a:endParaRPr lang="en-US" sz="2800" b="0" i="0" dirty="0">
              <a:solidFill>
                <a:schemeClr val="bg1"/>
              </a:solidFill>
              <a:effectLst/>
              <a:latin typeface="ROBOTO LIGHT2001047 LIGHT" pitchFamily="2" charset="0"/>
            </a:endParaRPr>
          </a:p>
        </p:txBody>
      </p:sp>
      <p:pic>
        <p:nvPicPr>
          <p:cNvPr id="8" name="Рисунок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93415" y="443394"/>
            <a:ext cx="2230633" cy="627297"/>
          </a:xfrm>
          <a:prstGeom prst="rect">
            <a:avLst/>
          </a:prstGeom>
        </p:spPr>
      </p:pic>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896579"/>
            <a:ext cx="9024848" cy="548763"/>
          </a:xfrm>
        </p:spPr>
        <p:txBody>
          <a:bodyPr lIns="0" tIns="0" rIns="0" bIns="0" anchor="t">
            <a:noAutofit/>
          </a:bodyPr>
          <a:lstStyle>
            <a:lvl1pPr>
              <a:defRPr sz="3200" b="1" i="0">
                <a:solidFill>
                  <a:srgbClr val="F47A10"/>
                </a:solidFill>
                <a:latin typeface="Gilroy" pitchFamily="2" charset="0"/>
              </a:defRPr>
            </a:lvl1pPr>
          </a:lstStyle>
          <a:p>
            <a:r>
              <a:rPr lang="ru-RU" dirty="0"/>
              <a:t>Образец заголовка в одну строку</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F47A10"/>
                </a:solidFill>
                <a:latin typeface="GILROY-MEDIUM" pitchFamily="2" charset="0"/>
              </a:defRPr>
            </a:lvl1pPr>
          </a:lstStyle>
          <a:p>
            <a:fld id="{5922A24C-CA15-4196-882E-E2BB53882FD2}" type="slidenum">
              <a:rPr lang="ru-RU" smtClean="0"/>
            </a:fld>
            <a:endParaRPr lang="ru-RU" dirty="0"/>
          </a:p>
        </p:txBody>
      </p:sp>
      <p:sp>
        <p:nvSpPr>
          <p:cNvPr id="3" name="Текст 12"/>
          <p:cNvSpPr>
            <a:spLocks noGrp="1"/>
          </p:cNvSpPr>
          <p:nvPr>
            <p:ph type="body" sz="quarter" idx="15" hasCustomPrompt="1"/>
          </p:nvPr>
        </p:nvSpPr>
        <p:spPr>
          <a:xfrm>
            <a:off x="517526" y="1857691"/>
            <a:ext cx="10799762" cy="4519384"/>
          </a:xfrm>
        </p:spPr>
        <p:txBody>
          <a:bodyPr lIns="0" tIns="0" rIns="0" bIns="0">
            <a:normAutofit/>
          </a:bodyPr>
          <a:lstStyle>
            <a:lvl1pPr marL="0" indent="0">
              <a:lnSpc>
                <a:spcPct val="100000"/>
              </a:lnSpc>
              <a:buNone/>
              <a:defRPr sz="24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Вставьте сюда свой текст</a:t>
            </a:r>
            <a:endParaRPr lang="ru-RU" dirty="0"/>
          </a:p>
        </p:txBody>
      </p:sp>
      <p:pic>
        <p:nvPicPr>
          <p:cNvPr id="4" name="Рисунок 3"/>
          <p:cNvPicPr>
            <a:picLocks noChangeAspect="1"/>
          </p:cNvPicPr>
          <p:nvPr userDrawn="1"/>
        </p:nvPicPr>
        <p:blipFill rotWithShape="1">
          <a:blip/>
          <a:srcRect l="82596" t="2612" r="-1" b="84004"/>
          <a:stretch>
            <a:fillRect/>
          </a:stretch>
        </p:blipFill>
        <p:spPr>
          <a:xfrm>
            <a:off x="10070274" y="1"/>
            <a:ext cx="2121725" cy="1080654"/>
          </a:xfrm>
          <a:prstGeom prst="rect">
            <a:avLst/>
          </a:prstGeom>
        </p:spPr>
      </p:pic>
      <p:pic>
        <p:nvPicPr>
          <p:cNvPr id="5" name="Рисунок 4"/>
          <p:cNvPicPr>
            <a:picLocks noChangeAspect="1"/>
          </p:cNvPicPr>
          <p:nvPr userDrawn="1"/>
        </p:nvPicPr>
        <p:blipFill>
          <a:blip/>
          <a:stretch>
            <a:fillRect/>
          </a:stretch>
        </p:blipFill>
        <p:spPr>
          <a:xfrm>
            <a:off x="10606254" y="347981"/>
            <a:ext cx="1064552" cy="317039"/>
          </a:xfrm>
          <a:prstGeom prst="rect">
            <a:avLst/>
          </a:prstGeom>
        </p:spPr>
      </p:pic>
    </p:spTree>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a:stretch>
            <a:fillRect/>
          </a:stretch>
        </p:blipFill>
        <p:spPr>
          <a:xfrm>
            <a:off x="-197224" y="-107576"/>
            <a:ext cx="12568518" cy="6983506"/>
          </a:xfrm>
          <a:prstGeom prst="rect">
            <a:avLst/>
          </a:prstGeom>
        </p:spPr>
      </p:pic>
      <p:pic>
        <p:nvPicPr>
          <p:cNvPr id="3" name="Рисунок 2"/>
          <p:cNvPicPr>
            <a:picLocks noChangeAspect="1"/>
          </p:cNvPicPr>
          <p:nvPr userDrawn="1"/>
        </p:nvPicPr>
        <p:blipFill>
          <a:blip r:embed="rId3"/>
          <a:stretch>
            <a:fillRect/>
          </a:stretch>
        </p:blipFill>
        <p:spPr>
          <a:xfrm>
            <a:off x="9738192" y="-1467691"/>
            <a:ext cx="4264679" cy="4264679"/>
          </a:xfrm>
          <a:prstGeom prst="rect">
            <a:avLst/>
          </a:prstGeom>
        </p:spPr>
      </p:pic>
      <p:pic>
        <p:nvPicPr>
          <p:cNvPr id="4" name="Рисунок 3"/>
          <p:cNvPicPr>
            <a:picLocks noChangeAspect="1"/>
          </p:cNvPicPr>
          <p:nvPr userDrawn="1"/>
        </p:nvPicPr>
        <p:blipFill>
          <a:blip r:embed="rId4"/>
          <a:stretch>
            <a:fillRect/>
          </a:stretch>
        </p:blipFill>
        <p:spPr>
          <a:xfrm>
            <a:off x="233669" y="4451927"/>
            <a:ext cx="2959364" cy="2959364"/>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scene3d>
              <a:camera prst="orthographicFront"/>
              <a:lightRig rig="threePt" dir="t"/>
            </a:scene3d>
          </a:bodyPr>
          <a:lstStyle>
            <a:lvl1pPr marL="0" indent="0">
              <a:lnSpc>
                <a:spcPct val="100000"/>
              </a:lnSpc>
              <a:buNone/>
              <a:defRPr sz="4800" b="1" i="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Tree>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5"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6"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7" name="Рисунок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8" name="Рисунок 7"/>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8"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pic>
        <p:nvPicPr>
          <p:cNvPr id="13" name="Рисунок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4" name="Рисунок 13"/>
          <p:cNvPicPr>
            <a:picLocks noChangeAspect="1"/>
          </p:cNvPicPr>
          <p:nvPr userDrawn="1"/>
        </p:nvPicPr>
        <p:blipFill>
          <a:blip r:embed="rId3"/>
          <a:stretch>
            <a:fillRect/>
          </a:stretch>
        </p:blipFill>
        <p:spPr>
          <a:xfrm>
            <a:off x="5328906" y="-925648"/>
            <a:ext cx="3413032" cy="3413032"/>
          </a:xfrm>
          <a:prstGeom prst="rect">
            <a:avLst/>
          </a:prstGeom>
        </p:spPr>
      </p:pic>
      <p:pic>
        <p:nvPicPr>
          <p:cNvPr id="15" name="Рисунок 14"/>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6"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8"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8" name="Рисунок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25" name="Рисунок 24"/>
          <p:cNvPicPr>
            <a:picLocks noChangeAspect="1"/>
          </p:cNvPicPr>
          <p:nvPr userDrawn="1"/>
        </p:nvPicPr>
        <p:blipFill>
          <a:blip r:embed="rId3"/>
          <a:stretch>
            <a:fillRect/>
          </a:stretch>
        </p:blipFill>
        <p:spPr>
          <a:xfrm>
            <a:off x="5328906" y="-925648"/>
            <a:ext cx="3413032" cy="3413032"/>
          </a:xfrm>
          <a:prstGeom prst="rect">
            <a:avLst/>
          </a:prstGeom>
        </p:spPr>
      </p:pic>
      <p:pic>
        <p:nvPicPr>
          <p:cNvPr id="26" name="Рисунок 25"/>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6"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0"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1" name="Рисунок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2" name="Рисунок 11"/>
          <p:cNvPicPr>
            <a:picLocks noChangeAspect="1"/>
          </p:cNvPicPr>
          <p:nvPr userDrawn="1"/>
        </p:nvPicPr>
        <p:blipFill>
          <a:blip r:embed="rId3"/>
          <a:stretch>
            <a:fillRect/>
          </a:stretch>
        </p:blipFill>
        <p:spPr>
          <a:xfrm>
            <a:off x="5328906" y="-925648"/>
            <a:ext cx="3413032" cy="3413032"/>
          </a:xfrm>
          <a:prstGeom prst="rect">
            <a:avLst/>
          </a:prstGeom>
        </p:spPr>
      </p:pic>
      <p:pic>
        <p:nvPicPr>
          <p:cNvPr id="13" name="Рисунок 12"/>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1" Type="http://schemas.openxmlformats.org/officeDocument/2006/relationships/theme" Target="../theme/theme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1" Type="http://schemas.openxmlformats.org/officeDocument/2006/relationships/theme" Target="../theme/theme2.xml"/><Relationship Id="rId50" Type="http://schemas.openxmlformats.org/officeDocument/2006/relationships/slideLayout" Target="../slideLayouts/slideLayout100.xml"/><Relationship Id="rId5" Type="http://schemas.openxmlformats.org/officeDocument/2006/relationships/slideLayout" Target="../slideLayouts/slideLayout55.xml"/><Relationship Id="rId49" Type="http://schemas.openxmlformats.org/officeDocument/2006/relationships/slideLayout" Target="../slideLayouts/slideLayout9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0" Type="http://schemas.openxmlformats.org/officeDocument/2006/relationships/slideLayout" Target="../slideLayouts/slideLayout90.xml"/><Relationship Id="rId4" Type="http://schemas.openxmlformats.org/officeDocument/2006/relationships/slideLayout" Target="../slideLayouts/slideLayout54.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 Type="http://schemas.openxmlformats.org/officeDocument/2006/relationships/slideLayout" Target="../slideLayouts/slideLayout53.xml"/><Relationship Id="rId29" Type="http://schemas.openxmlformats.org/officeDocument/2006/relationships/slideLayout" Target="../slideLayouts/slideLayout79.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0" Type="http://schemas.openxmlformats.org/officeDocument/2006/relationships/slideLayout" Target="../slideLayouts/slideLayout70.xml"/><Relationship Id="rId2" Type="http://schemas.openxmlformats.org/officeDocument/2006/relationships/slideLayout" Target="../slideLayouts/slideLayout52.xml"/><Relationship Id="rId19" Type="http://schemas.openxmlformats.org/officeDocument/2006/relationships/slideLayout" Target="../slideLayouts/slideLayout69.xml"/><Relationship Id="rId18" Type="http://schemas.openxmlformats.org/officeDocument/2006/relationships/slideLayout" Target="../slideLayouts/slideLayout68.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09.xml"/><Relationship Id="rId8" Type="http://schemas.openxmlformats.org/officeDocument/2006/relationships/slideLayout" Target="../slideLayouts/slideLayout108.xml"/><Relationship Id="rId7" Type="http://schemas.openxmlformats.org/officeDocument/2006/relationships/slideLayout" Target="../slideLayouts/slideLayout107.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9" Type="http://schemas.openxmlformats.org/officeDocument/2006/relationships/theme" Target="../theme/theme3.xml"/><Relationship Id="rId48" Type="http://schemas.openxmlformats.org/officeDocument/2006/relationships/slideLayout" Target="../slideLayouts/slideLayout148.xml"/><Relationship Id="rId47" Type="http://schemas.openxmlformats.org/officeDocument/2006/relationships/slideLayout" Target="../slideLayouts/slideLayout147.xml"/><Relationship Id="rId46" Type="http://schemas.openxmlformats.org/officeDocument/2006/relationships/slideLayout" Target="../slideLayouts/slideLayout146.xml"/><Relationship Id="rId45" Type="http://schemas.openxmlformats.org/officeDocument/2006/relationships/slideLayout" Target="../slideLayouts/slideLayout145.xml"/><Relationship Id="rId44" Type="http://schemas.openxmlformats.org/officeDocument/2006/relationships/slideLayout" Target="../slideLayouts/slideLayout144.xml"/><Relationship Id="rId43" Type="http://schemas.openxmlformats.org/officeDocument/2006/relationships/slideLayout" Target="../slideLayouts/slideLayout143.xml"/><Relationship Id="rId42" Type="http://schemas.openxmlformats.org/officeDocument/2006/relationships/slideLayout" Target="../slideLayouts/slideLayout142.xml"/><Relationship Id="rId41" Type="http://schemas.openxmlformats.org/officeDocument/2006/relationships/slideLayout" Target="../slideLayouts/slideLayout141.xml"/><Relationship Id="rId40" Type="http://schemas.openxmlformats.org/officeDocument/2006/relationships/slideLayout" Target="../slideLayouts/slideLayout140.xml"/><Relationship Id="rId4" Type="http://schemas.openxmlformats.org/officeDocument/2006/relationships/slideLayout" Target="../slideLayouts/slideLayout104.xml"/><Relationship Id="rId39" Type="http://schemas.openxmlformats.org/officeDocument/2006/relationships/slideLayout" Target="../slideLayouts/slideLayout139.xml"/><Relationship Id="rId38" Type="http://schemas.openxmlformats.org/officeDocument/2006/relationships/slideLayout" Target="../slideLayouts/slideLayout138.xml"/><Relationship Id="rId37" Type="http://schemas.openxmlformats.org/officeDocument/2006/relationships/slideLayout" Target="../slideLayouts/slideLayout137.xml"/><Relationship Id="rId36" Type="http://schemas.openxmlformats.org/officeDocument/2006/relationships/slideLayout" Target="../slideLayouts/slideLayout136.xml"/><Relationship Id="rId35" Type="http://schemas.openxmlformats.org/officeDocument/2006/relationships/slideLayout" Target="../slideLayouts/slideLayout135.xml"/><Relationship Id="rId34" Type="http://schemas.openxmlformats.org/officeDocument/2006/relationships/slideLayout" Target="../slideLayouts/slideLayout134.xml"/><Relationship Id="rId33" Type="http://schemas.openxmlformats.org/officeDocument/2006/relationships/slideLayout" Target="../slideLayouts/slideLayout133.xml"/><Relationship Id="rId32" Type="http://schemas.openxmlformats.org/officeDocument/2006/relationships/slideLayout" Target="../slideLayouts/slideLayout132.xml"/><Relationship Id="rId31" Type="http://schemas.openxmlformats.org/officeDocument/2006/relationships/slideLayout" Target="../slideLayouts/slideLayout131.xml"/><Relationship Id="rId30" Type="http://schemas.openxmlformats.org/officeDocument/2006/relationships/slideLayout" Target="../slideLayouts/slideLayout130.xml"/><Relationship Id="rId3" Type="http://schemas.openxmlformats.org/officeDocument/2006/relationships/slideLayout" Target="../slideLayouts/slideLayout103.xml"/><Relationship Id="rId29" Type="http://schemas.openxmlformats.org/officeDocument/2006/relationships/slideLayout" Target="../slideLayouts/slideLayout129.xml"/><Relationship Id="rId28" Type="http://schemas.openxmlformats.org/officeDocument/2006/relationships/slideLayout" Target="../slideLayouts/slideLayout128.xml"/><Relationship Id="rId27" Type="http://schemas.openxmlformats.org/officeDocument/2006/relationships/slideLayout" Target="../slideLayouts/slideLayout127.xml"/><Relationship Id="rId26" Type="http://schemas.openxmlformats.org/officeDocument/2006/relationships/slideLayout" Target="../slideLayouts/slideLayout126.xml"/><Relationship Id="rId25" Type="http://schemas.openxmlformats.org/officeDocument/2006/relationships/slideLayout" Target="../slideLayouts/slideLayout125.xml"/><Relationship Id="rId24" Type="http://schemas.openxmlformats.org/officeDocument/2006/relationships/slideLayout" Target="../slideLayouts/slideLayout124.xml"/><Relationship Id="rId23" Type="http://schemas.openxmlformats.org/officeDocument/2006/relationships/slideLayout" Target="../slideLayouts/slideLayout123.xml"/><Relationship Id="rId22" Type="http://schemas.openxmlformats.org/officeDocument/2006/relationships/slideLayout" Target="../slideLayouts/slideLayout122.xml"/><Relationship Id="rId21" Type="http://schemas.openxmlformats.org/officeDocument/2006/relationships/slideLayout" Target="../slideLayouts/slideLayout121.xml"/><Relationship Id="rId20" Type="http://schemas.openxmlformats.org/officeDocument/2006/relationships/slideLayout" Target="../slideLayouts/slideLayout120.xml"/><Relationship Id="rId2" Type="http://schemas.openxmlformats.org/officeDocument/2006/relationships/slideLayout" Target="../slideLayouts/slideLayout102.xml"/><Relationship Id="rId19" Type="http://schemas.openxmlformats.org/officeDocument/2006/relationships/slideLayout" Target="../slideLayouts/slideLayout119.xml"/><Relationship Id="rId18" Type="http://schemas.openxmlformats.org/officeDocument/2006/relationships/slideLayout" Target="../slideLayouts/slideLayout118.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15" Type="http://schemas.openxmlformats.org/officeDocument/2006/relationships/slideLayout" Target="../slideLayouts/slideLayout115.xml"/><Relationship Id="rId14" Type="http://schemas.openxmlformats.org/officeDocument/2006/relationships/slideLayout" Target="../slideLayouts/slideLayout114.xml"/><Relationship Id="rId13" Type="http://schemas.openxmlformats.org/officeDocument/2006/relationships/slideLayout" Target="../slideLayouts/slideLayout113.xml"/><Relationship Id="rId12" Type="http://schemas.openxmlformats.org/officeDocument/2006/relationships/slideLayout" Target="../slideLayouts/slideLayout112.xml"/><Relationship Id="rId11" Type="http://schemas.openxmlformats.org/officeDocument/2006/relationships/slideLayout" Target="../slideLayouts/slideLayout111.xml"/><Relationship Id="rId10" Type="http://schemas.openxmlformats.org/officeDocument/2006/relationships/slideLayout" Target="../slideLayouts/slideLayout110.xml"/><Relationship Id="rId1"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57.xml"/><Relationship Id="rId8" Type="http://schemas.openxmlformats.org/officeDocument/2006/relationships/slideLayout" Target="../slideLayouts/slideLayout156.xml"/><Relationship Id="rId7" Type="http://schemas.openxmlformats.org/officeDocument/2006/relationships/slideLayout" Target="../slideLayouts/slideLayout155.xml"/><Relationship Id="rId6" Type="http://schemas.openxmlformats.org/officeDocument/2006/relationships/slideLayout" Target="../slideLayouts/slideLayout154.xml"/><Relationship Id="rId51" Type="http://schemas.openxmlformats.org/officeDocument/2006/relationships/theme" Target="../theme/theme4.xml"/><Relationship Id="rId50" Type="http://schemas.openxmlformats.org/officeDocument/2006/relationships/slideLayout" Target="../slideLayouts/slideLayout198.xml"/><Relationship Id="rId5" Type="http://schemas.openxmlformats.org/officeDocument/2006/relationships/slideLayout" Target="../slideLayouts/slideLayout153.xml"/><Relationship Id="rId49" Type="http://schemas.openxmlformats.org/officeDocument/2006/relationships/slideLayout" Target="../slideLayouts/slideLayout197.xml"/><Relationship Id="rId48" Type="http://schemas.openxmlformats.org/officeDocument/2006/relationships/slideLayout" Target="../slideLayouts/slideLayout196.xml"/><Relationship Id="rId47" Type="http://schemas.openxmlformats.org/officeDocument/2006/relationships/slideLayout" Target="../slideLayouts/slideLayout195.xml"/><Relationship Id="rId46" Type="http://schemas.openxmlformats.org/officeDocument/2006/relationships/slideLayout" Target="../slideLayouts/slideLayout194.xml"/><Relationship Id="rId45" Type="http://schemas.openxmlformats.org/officeDocument/2006/relationships/slideLayout" Target="../slideLayouts/slideLayout193.xml"/><Relationship Id="rId44" Type="http://schemas.openxmlformats.org/officeDocument/2006/relationships/slideLayout" Target="../slideLayouts/slideLayout192.xml"/><Relationship Id="rId43" Type="http://schemas.openxmlformats.org/officeDocument/2006/relationships/slideLayout" Target="../slideLayouts/slideLayout191.xml"/><Relationship Id="rId42" Type="http://schemas.openxmlformats.org/officeDocument/2006/relationships/slideLayout" Target="../slideLayouts/slideLayout190.xml"/><Relationship Id="rId41" Type="http://schemas.openxmlformats.org/officeDocument/2006/relationships/slideLayout" Target="../slideLayouts/slideLayout189.xml"/><Relationship Id="rId40" Type="http://schemas.openxmlformats.org/officeDocument/2006/relationships/slideLayout" Target="../slideLayouts/slideLayout188.xml"/><Relationship Id="rId4" Type="http://schemas.openxmlformats.org/officeDocument/2006/relationships/slideLayout" Target="../slideLayouts/slideLayout152.xml"/><Relationship Id="rId39" Type="http://schemas.openxmlformats.org/officeDocument/2006/relationships/slideLayout" Target="../slideLayouts/slideLayout187.xml"/><Relationship Id="rId38" Type="http://schemas.openxmlformats.org/officeDocument/2006/relationships/slideLayout" Target="../slideLayouts/slideLayout186.xml"/><Relationship Id="rId37" Type="http://schemas.openxmlformats.org/officeDocument/2006/relationships/slideLayout" Target="../slideLayouts/slideLayout185.xml"/><Relationship Id="rId36" Type="http://schemas.openxmlformats.org/officeDocument/2006/relationships/slideLayout" Target="../slideLayouts/slideLayout184.xml"/><Relationship Id="rId35" Type="http://schemas.openxmlformats.org/officeDocument/2006/relationships/slideLayout" Target="../slideLayouts/slideLayout183.xml"/><Relationship Id="rId34" Type="http://schemas.openxmlformats.org/officeDocument/2006/relationships/slideLayout" Target="../slideLayouts/slideLayout182.xml"/><Relationship Id="rId33" Type="http://schemas.openxmlformats.org/officeDocument/2006/relationships/slideLayout" Target="../slideLayouts/slideLayout181.xml"/><Relationship Id="rId32" Type="http://schemas.openxmlformats.org/officeDocument/2006/relationships/slideLayout" Target="../slideLayouts/slideLayout180.xml"/><Relationship Id="rId31" Type="http://schemas.openxmlformats.org/officeDocument/2006/relationships/slideLayout" Target="../slideLayouts/slideLayout179.xml"/><Relationship Id="rId30" Type="http://schemas.openxmlformats.org/officeDocument/2006/relationships/slideLayout" Target="../slideLayouts/slideLayout178.xml"/><Relationship Id="rId3" Type="http://schemas.openxmlformats.org/officeDocument/2006/relationships/slideLayout" Target="../slideLayouts/slideLayout151.xml"/><Relationship Id="rId29" Type="http://schemas.openxmlformats.org/officeDocument/2006/relationships/slideLayout" Target="../slideLayouts/slideLayout177.xml"/><Relationship Id="rId28" Type="http://schemas.openxmlformats.org/officeDocument/2006/relationships/slideLayout" Target="../slideLayouts/slideLayout176.xml"/><Relationship Id="rId27" Type="http://schemas.openxmlformats.org/officeDocument/2006/relationships/slideLayout" Target="../slideLayouts/slideLayout175.xml"/><Relationship Id="rId26" Type="http://schemas.openxmlformats.org/officeDocument/2006/relationships/slideLayout" Target="../slideLayouts/slideLayout174.xml"/><Relationship Id="rId25" Type="http://schemas.openxmlformats.org/officeDocument/2006/relationships/slideLayout" Target="../slideLayouts/slideLayout173.xml"/><Relationship Id="rId24" Type="http://schemas.openxmlformats.org/officeDocument/2006/relationships/slideLayout" Target="../slideLayouts/slideLayout172.xml"/><Relationship Id="rId23" Type="http://schemas.openxmlformats.org/officeDocument/2006/relationships/slideLayout" Target="../slideLayouts/slideLayout171.xml"/><Relationship Id="rId22" Type="http://schemas.openxmlformats.org/officeDocument/2006/relationships/slideLayout" Target="../slideLayouts/slideLayout170.xml"/><Relationship Id="rId21" Type="http://schemas.openxmlformats.org/officeDocument/2006/relationships/slideLayout" Target="../slideLayouts/slideLayout169.xml"/><Relationship Id="rId20" Type="http://schemas.openxmlformats.org/officeDocument/2006/relationships/slideLayout" Target="../slideLayouts/slideLayout168.xml"/><Relationship Id="rId2" Type="http://schemas.openxmlformats.org/officeDocument/2006/relationships/slideLayout" Target="../slideLayouts/slideLayout150.xml"/><Relationship Id="rId19" Type="http://schemas.openxmlformats.org/officeDocument/2006/relationships/slideLayout" Target="../slideLayouts/slideLayout167.xml"/><Relationship Id="rId18" Type="http://schemas.openxmlformats.org/officeDocument/2006/relationships/slideLayout" Target="../slideLayouts/slideLayout166.xml"/><Relationship Id="rId17" Type="http://schemas.openxmlformats.org/officeDocument/2006/relationships/slideLayout" Target="../slideLayouts/slideLayout165.xml"/><Relationship Id="rId16" Type="http://schemas.openxmlformats.org/officeDocument/2006/relationships/slideLayout" Target="../slideLayouts/slideLayout164.xml"/><Relationship Id="rId15" Type="http://schemas.openxmlformats.org/officeDocument/2006/relationships/slideLayout" Target="../slideLayouts/slideLayout163.xml"/><Relationship Id="rId14" Type="http://schemas.openxmlformats.org/officeDocument/2006/relationships/slideLayout" Target="../slideLayouts/slideLayout162.xml"/><Relationship Id="rId13" Type="http://schemas.openxmlformats.org/officeDocument/2006/relationships/slideLayout" Target="../slideLayouts/slideLayout161.xml"/><Relationship Id="rId12" Type="http://schemas.openxmlformats.org/officeDocument/2006/relationships/slideLayout" Target="../slideLayouts/slideLayout160.xml"/><Relationship Id="rId11" Type="http://schemas.openxmlformats.org/officeDocument/2006/relationships/slideLayout" Target="../slideLayouts/slideLayout159.xml"/><Relationship Id="rId10" Type="http://schemas.openxmlformats.org/officeDocument/2006/relationships/slideLayout" Target="../slideLayouts/slideLayout158.xml"/><Relationship Id="rId1" Type="http://schemas.openxmlformats.org/officeDocument/2006/relationships/slideLayout" Target="../slideLayouts/slideLayout14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207.xml"/><Relationship Id="rId8" Type="http://schemas.openxmlformats.org/officeDocument/2006/relationships/slideLayout" Target="../slideLayouts/slideLayout206.xml"/><Relationship Id="rId7" Type="http://schemas.openxmlformats.org/officeDocument/2006/relationships/slideLayout" Target="../slideLayouts/slideLayout205.xml"/><Relationship Id="rId6" Type="http://schemas.openxmlformats.org/officeDocument/2006/relationships/slideLayout" Target="../slideLayouts/slideLayout204.xml"/><Relationship Id="rId51" Type="http://schemas.openxmlformats.org/officeDocument/2006/relationships/theme" Target="../theme/theme5.xml"/><Relationship Id="rId50" Type="http://schemas.openxmlformats.org/officeDocument/2006/relationships/slideLayout" Target="../slideLayouts/slideLayout248.xml"/><Relationship Id="rId5" Type="http://schemas.openxmlformats.org/officeDocument/2006/relationships/slideLayout" Target="../slideLayouts/slideLayout203.xml"/><Relationship Id="rId49" Type="http://schemas.openxmlformats.org/officeDocument/2006/relationships/slideLayout" Target="../slideLayouts/slideLayout247.xml"/><Relationship Id="rId48" Type="http://schemas.openxmlformats.org/officeDocument/2006/relationships/slideLayout" Target="../slideLayouts/slideLayout246.xml"/><Relationship Id="rId47" Type="http://schemas.openxmlformats.org/officeDocument/2006/relationships/slideLayout" Target="../slideLayouts/slideLayout245.xml"/><Relationship Id="rId46" Type="http://schemas.openxmlformats.org/officeDocument/2006/relationships/slideLayout" Target="../slideLayouts/slideLayout244.xml"/><Relationship Id="rId45" Type="http://schemas.openxmlformats.org/officeDocument/2006/relationships/slideLayout" Target="../slideLayouts/slideLayout243.xml"/><Relationship Id="rId44" Type="http://schemas.openxmlformats.org/officeDocument/2006/relationships/slideLayout" Target="../slideLayouts/slideLayout242.xml"/><Relationship Id="rId43" Type="http://schemas.openxmlformats.org/officeDocument/2006/relationships/slideLayout" Target="../slideLayouts/slideLayout241.xml"/><Relationship Id="rId42" Type="http://schemas.openxmlformats.org/officeDocument/2006/relationships/slideLayout" Target="../slideLayouts/slideLayout240.xml"/><Relationship Id="rId41" Type="http://schemas.openxmlformats.org/officeDocument/2006/relationships/slideLayout" Target="../slideLayouts/slideLayout239.xml"/><Relationship Id="rId40" Type="http://schemas.openxmlformats.org/officeDocument/2006/relationships/slideLayout" Target="../slideLayouts/slideLayout238.xml"/><Relationship Id="rId4" Type="http://schemas.openxmlformats.org/officeDocument/2006/relationships/slideLayout" Target="../slideLayouts/slideLayout202.xml"/><Relationship Id="rId39" Type="http://schemas.openxmlformats.org/officeDocument/2006/relationships/slideLayout" Target="../slideLayouts/slideLayout237.xml"/><Relationship Id="rId38" Type="http://schemas.openxmlformats.org/officeDocument/2006/relationships/slideLayout" Target="../slideLayouts/slideLayout236.xml"/><Relationship Id="rId37" Type="http://schemas.openxmlformats.org/officeDocument/2006/relationships/slideLayout" Target="../slideLayouts/slideLayout235.xml"/><Relationship Id="rId36" Type="http://schemas.openxmlformats.org/officeDocument/2006/relationships/slideLayout" Target="../slideLayouts/slideLayout234.xml"/><Relationship Id="rId35" Type="http://schemas.openxmlformats.org/officeDocument/2006/relationships/slideLayout" Target="../slideLayouts/slideLayout233.xml"/><Relationship Id="rId34" Type="http://schemas.openxmlformats.org/officeDocument/2006/relationships/slideLayout" Target="../slideLayouts/slideLayout232.xml"/><Relationship Id="rId33" Type="http://schemas.openxmlformats.org/officeDocument/2006/relationships/slideLayout" Target="../slideLayouts/slideLayout231.xml"/><Relationship Id="rId32" Type="http://schemas.openxmlformats.org/officeDocument/2006/relationships/slideLayout" Target="../slideLayouts/slideLayout230.xml"/><Relationship Id="rId31" Type="http://schemas.openxmlformats.org/officeDocument/2006/relationships/slideLayout" Target="../slideLayouts/slideLayout229.xml"/><Relationship Id="rId30" Type="http://schemas.openxmlformats.org/officeDocument/2006/relationships/slideLayout" Target="../slideLayouts/slideLayout228.xml"/><Relationship Id="rId3" Type="http://schemas.openxmlformats.org/officeDocument/2006/relationships/slideLayout" Target="../slideLayouts/slideLayout201.xml"/><Relationship Id="rId29" Type="http://schemas.openxmlformats.org/officeDocument/2006/relationships/slideLayout" Target="../slideLayouts/slideLayout227.xml"/><Relationship Id="rId28" Type="http://schemas.openxmlformats.org/officeDocument/2006/relationships/slideLayout" Target="../slideLayouts/slideLayout226.xml"/><Relationship Id="rId27" Type="http://schemas.openxmlformats.org/officeDocument/2006/relationships/slideLayout" Target="../slideLayouts/slideLayout225.xml"/><Relationship Id="rId26" Type="http://schemas.openxmlformats.org/officeDocument/2006/relationships/slideLayout" Target="../slideLayouts/slideLayout224.xml"/><Relationship Id="rId25" Type="http://schemas.openxmlformats.org/officeDocument/2006/relationships/slideLayout" Target="../slideLayouts/slideLayout223.xml"/><Relationship Id="rId24" Type="http://schemas.openxmlformats.org/officeDocument/2006/relationships/slideLayout" Target="../slideLayouts/slideLayout222.xml"/><Relationship Id="rId23" Type="http://schemas.openxmlformats.org/officeDocument/2006/relationships/slideLayout" Target="../slideLayouts/slideLayout221.xml"/><Relationship Id="rId22" Type="http://schemas.openxmlformats.org/officeDocument/2006/relationships/slideLayout" Target="../slideLayouts/slideLayout220.xml"/><Relationship Id="rId21" Type="http://schemas.openxmlformats.org/officeDocument/2006/relationships/slideLayout" Target="../slideLayouts/slideLayout219.xml"/><Relationship Id="rId20" Type="http://schemas.openxmlformats.org/officeDocument/2006/relationships/slideLayout" Target="../slideLayouts/slideLayout218.xml"/><Relationship Id="rId2" Type="http://schemas.openxmlformats.org/officeDocument/2006/relationships/slideLayout" Target="../slideLayouts/slideLayout200.xml"/><Relationship Id="rId19" Type="http://schemas.openxmlformats.org/officeDocument/2006/relationships/slideLayout" Target="../slideLayouts/slideLayout217.xml"/><Relationship Id="rId18" Type="http://schemas.openxmlformats.org/officeDocument/2006/relationships/slideLayout" Target="../slideLayouts/slideLayout216.xml"/><Relationship Id="rId17" Type="http://schemas.openxmlformats.org/officeDocument/2006/relationships/slideLayout" Target="../slideLayouts/slideLayout215.xml"/><Relationship Id="rId16" Type="http://schemas.openxmlformats.org/officeDocument/2006/relationships/slideLayout" Target="../slideLayouts/slideLayout214.xml"/><Relationship Id="rId15" Type="http://schemas.openxmlformats.org/officeDocument/2006/relationships/slideLayout" Target="../slideLayouts/slideLayout213.xml"/><Relationship Id="rId14" Type="http://schemas.openxmlformats.org/officeDocument/2006/relationships/slideLayout" Target="../slideLayouts/slideLayout212.xml"/><Relationship Id="rId13" Type="http://schemas.openxmlformats.org/officeDocument/2006/relationships/slideLayout" Target="../slideLayouts/slideLayout211.xml"/><Relationship Id="rId12" Type="http://schemas.openxmlformats.org/officeDocument/2006/relationships/slideLayout" Target="../slideLayouts/slideLayout210.xml"/><Relationship Id="rId11" Type="http://schemas.openxmlformats.org/officeDocument/2006/relationships/slideLayout" Target="../slideLayouts/slideLayout209.xml"/><Relationship Id="rId10" Type="http://schemas.openxmlformats.org/officeDocument/2006/relationships/slideLayout" Target="../slideLayouts/slideLayout208.xml"/><Relationship Id="rId1" Type="http://schemas.openxmlformats.org/officeDocument/2006/relationships/slideLayout" Target="../slideLayouts/slideLayout1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6" r:id="rId47"/>
    <p:sldLayoutId id="2147483747" r:id="rId48"/>
    <p:sldLayoutId id="2147483748" r:id="rId49"/>
    <p:sldLayoutId id="2147483749"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91" r:id="rId41"/>
    <p:sldLayoutId id="2147483792" r:id="rId42"/>
    <p:sldLayoutId id="2147483793" r:id="rId43"/>
    <p:sldLayoutId id="2147483794" r:id="rId44"/>
    <p:sldLayoutId id="2147483795" r:id="rId45"/>
    <p:sldLayoutId id="2147483796" r:id="rId46"/>
    <p:sldLayoutId id="2147483797" r:id="rId47"/>
    <p:sldLayoutId id="2147483798" r:id="rId4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 id="2147483832" r:id="rId33"/>
    <p:sldLayoutId id="2147483833" r:id="rId34"/>
    <p:sldLayoutId id="2147483834" r:id="rId35"/>
    <p:sldLayoutId id="2147483835" r:id="rId36"/>
    <p:sldLayoutId id="2147483836" r:id="rId37"/>
    <p:sldLayoutId id="2147483837" r:id="rId38"/>
    <p:sldLayoutId id="2147483838" r:id="rId39"/>
    <p:sldLayoutId id="2147483839" r:id="rId40"/>
    <p:sldLayoutId id="2147483840" r:id="rId41"/>
    <p:sldLayoutId id="2147483841" r:id="rId42"/>
    <p:sldLayoutId id="2147483842" r:id="rId43"/>
    <p:sldLayoutId id="2147483843" r:id="rId44"/>
    <p:sldLayoutId id="2147483844" r:id="rId45"/>
    <p:sldLayoutId id="2147483845" r:id="rId46"/>
    <p:sldLayoutId id="2147483846" r:id="rId47"/>
    <p:sldLayoutId id="2147483847" r:id="rId48"/>
    <p:sldLayoutId id="2147483848" r:id="rId49"/>
    <p:sldLayoutId id="2147483849"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 id="2147483893" r:id="rId43"/>
    <p:sldLayoutId id="2147483894" r:id="rId44"/>
    <p:sldLayoutId id="2147483895" r:id="rId45"/>
    <p:sldLayoutId id="2147483896" r:id="rId46"/>
    <p:sldLayoutId id="2147483897" r:id="rId47"/>
    <p:sldLayoutId id="2147483898" r:id="rId48"/>
    <p:sldLayoutId id="2147483899" r:id="rId49"/>
    <p:sldLayoutId id="2147483900"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4.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4.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02.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2.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2.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52.xml"/><Relationship Id="rId2" Type="http://schemas.openxmlformats.org/officeDocument/2006/relationships/image" Target="../media/image11.jpeg"/><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image" Target="../media/image12.png"/><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54.xml"/><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image" Target="../media/image14.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54.xml"/><Relationship Id="rId4" Type="http://schemas.openxmlformats.org/officeDocument/2006/relationships/image" Target="../media/image15.png"/><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4.xml"/><Relationship Id="rId1"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2.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2.xml"/><Relationship Id="rId1"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2.xml"/><Relationship Id="rId1"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2.xml"/><Relationship Id="rId1"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2.xml"/><Relationship Id="rId1"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2.xml"/><Relationship Id="rId1"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2.xml"/><Relationship Id="rId1"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2.xml"/><Relationship Id="rId1"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2.xml"/><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image" Target="../media/image31.png"/><Relationship Id="rId1" Type="http://schemas.openxmlformats.org/officeDocument/2006/relationships/image" Target="../media/image30.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34.png"/><Relationship Id="rId1"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4.xml"/><Relationship Id="rId1" Type="http://schemas.openxmlformats.org/officeDocument/2006/relationships/image" Target="../media/image35.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04.xml"/><Relationship Id="rId2" Type="http://schemas.openxmlformats.org/officeDocument/2006/relationships/image" Target="../media/image37.png"/><Relationship Id="rId1"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39.png"/><Relationship Id="rId1"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0.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1.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43.png"/><Relationship Id="rId1" Type="http://schemas.openxmlformats.org/officeDocument/2006/relationships/image" Target="../media/image42.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4.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5.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5.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46.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microsoft.com/office/2007/relationships/hdphoto" Target="../media/hdphoto1.wdp"/><Relationship Id="rId1" Type="http://schemas.openxmlformats.org/officeDocument/2006/relationships/image" Target="../media/image4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4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9.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1.png"/><Relationship Id="rId1" Type="http://schemas.openxmlformats.org/officeDocument/2006/relationships/image" Target="../media/image50.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3.png"/><Relationship Id="rId1" Type="http://schemas.openxmlformats.org/officeDocument/2006/relationships/image" Target="../media/image52.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104.xml"/><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image" Target="../media/image54.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7.png"/><Relationship Id="rId1" Type="http://schemas.openxmlformats.org/officeDocument/2006/relationships/image" Target="../media/image56.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9.png"/><Relationship Id="rId1" Type="http://schemas.openxmlformats.org/officeDocument/2006/relationships/image" Target="../media/image58.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61.png"/><Relationship Id="rId1"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63.png"/><Relationship Id="rId1" Type="http://schemas.openxmlformats.org/officeDocument/2006/relationships/image" Target="../media/image62.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6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5"/>
          </p:nvPr>
        </p:nvSpPr>
        <p:spPr>
          <a:xfrm>
            <a:off x="314325" y="2614930"/>
            <a:ext cx="11543030" cy="2279015"/>
          </a:xfrm>
        </p:spPr>
        <p:txBody>
          <a:bodyPr>
            <a:scene3d>
              <a:camera prst="orthographicFront"/>
              <a:lightRig rig="threePt" dir="t"/>
            </a:scene3d>
          </a:bodyPr>
          <a:lstStyle/>
          <a:p>
            <a:r>
              <a:rPr lang="en-US" altLang="en-US" sz="5400" dirty="0">
                <a:sym typeface="+mn-ea"/>
              </a:rPr>
              <a:t>Adaptive Query Optimization</a:t>
            </a:r>
            <a:endParaRPr lang="en-US" altLang="en-US" sz="5400" dirty="0">
              <a:sym typeface="+mn-ea"/>
            </a:endParaRPr>
          </a:p>
          <a:p>
            <a:r>
              <a:rPr lang="en-US" altLang="en-US" sz="5400" dirty="0">
                <a:sym typeface="+mn-ea"/>
              </a:rPr>
              <a:t>(AQO)</a:t>
            </a:r>
            <a:endParaRPr lang="en-US" altLang="en-US" sz="5400" dirty="0">
              <a:sym typeface="+mn-ea"/>
            </a:endParaRPr>
          </a:p>
        </p:txBody>
      </p:sp>
      <p:sp>
        <p:nvSpPr>
          <p:cNvPr id="3" name="Текст 2"/>
          <p:cNvSpPr>
            <a:spLocks noGrp="1"/>
          </p:cNvSpPr>
          <p:nvPr>
            <p:ph type="body" sz="quarter" idx="16"/>
          </p:nvPr>
        </p:nvSpPr>
        <p:spPr>
          <a:xfrm>
            <a:off x="314325" y="5219700"/>
            <a:ext cx="9460230" cy="1292860"/>
          </a:xfrm>
        </p:spPr>
        <p:txBody>
          <a:bodyPr>
            <a:noAutofit/>
            <a:scene3d>
              <a:camera prst="orthographicFront"/>
              <a:lightRig rig="threePt" dir="t"/>
            </a:scene3d>
          </a:bodyPr>
          <a:lstStyle/>
          <a:p>
            <a:r>
              <a:rPr lang="en-US" altLang="en-US" sz="2400" dirty="0">
                <a:latin typeface="Roboto Light" panose="02000000000000000000" pitchFamily="2" charset="0"/>
                <a:ea typeface="Roboto Light" panose="02000000000000000000" pitchFamily="2" charset="0"/>
                <a:sym typeface="+mn-ea"/>
              </a:rPr>
              <a:t>Speaker: Alena </a:t>
            </a:r>
            <a:r>
              <a:rPr lang="en-US" altLang="en-US" sz="2400" dirty="0" err="1">
                <a:latin typeface="Roboto Light" panose="02000000000000000000" pitchFamily="2" charset="0"/>
                <a:ea typeface="Roboto Light" panose="02000000000000000000" pitchFamily="2" charset="0"/>
                <a:sym typeface="+mn-ea"/>
              </a:rPr>
              <a:t>Rybakina</a:t>
            </a:r>
            <a:endParaRPr lang="en-US" altLang="en-US" sz="2400" dirty="0">
              <a:latin typeface="Roboto Light" panose="02000000000000000000" pitchFamily="2" charset="0"/>
              <a:ea typeface="Roboto Light" panose="02000000000000000000" pitchFamily="2" charset="0"/>
              <a:sym typeface="+mn-ea"/>
            </a:endParaRPr>
          </a:p>
          <a:p>
            <a:r>
              <a:rPr lang="en-US" altLang="en-US" sz="2400" dirty="0">
                <a:latin typeface="Roboto Light" panose="02000000000000000000" pitchFamily="2" charset="0"/>
                <a:ea typeface="Roboto Light" panose="02000000000000000000" pitchFamily="2" charset="0"/>
                <a:sym typeface="+mn-ea"/>
              </a:rPr>
              <a:t>Presentation was made by: Alena </a:t>
            </a:r>
            <a:r>
              <a:rPr lang="en-US" altLang="en-US" sz="2400" dirty="0" err="1">
                <a:latin typeface="Roboto Light" panose="02000000000000000000" pitchFamily="2" charset="0"/>
                <a:ea typeface="Roboto Light" panose="02000000000000000000" pitchFamily="2" charset="0"/>
                <a:sym typeface="+mn-ea"/>
              </a:rPr>
              <a:t>Rybakina</a:t>
            </a:r>
            <a:r>
              <a:rPr lang="en-US" altLang="en-US" sz="2400" dirty="0">
                <a:latin typeface="Roboto Light" panose="02000000000000000000" pitchFamily="2" charset="0"/>
                <a:ea typeface="Roboto Light" panose="02000000000000000000" pitchFamily="2" charset="0"/>
                <a:sym typeface="+mn-ea"/>
              </a:rPr>
              <a:t>, Andrei </a:t>
            </a:r>
            <a:r>
              <a:rPr lang="en-US" altLang="en-US" sz="2400" dirty="0" err="1">
                <a:latin typeface="Roboto Light" panose="02000000000000000000" pitchFamily="2" charset="0"/>
                <a:ea typeface="Roboto Light" panose="02000000000000000000" pitchFamily="2" charset="0"/>
                <a:sym typeface="+mn-ea"/>
              </a:rPr>
              <a:t>Lepikhov</a:t>
            </a:r>
            <a:endParaRPr lang="en-US" altLang="en-US" sz="2400" dirty="0">
              <a:latin typeface="Roboto Light" panose="02000000000000000000" pitchFamily="2" charset="0"/>
              <a:ea typeface="Roboto Light" panose="02000000000000000000" pitchFamily="2" charset="0"/>
              <a:sym typeface="+mn-ea"/>
            </a:endParaRPr>
          </a:p>
        </p:txBody>
      </p:sp>
    </p:spTree>
  </p:cSld>
  <p:clrMapOvr>
    <a:masterClrMapping/>
  </p:clrMapOvr>
  <p:transition advTm="99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8" name="Text Placeholder 3"/>
          <p:cNvSpPr>
            <a:spLocks noGrp="1"/>
          </p:cNvSpPr>
          <p:nvPr/>
        </p:nvSpPr>
        <p:spPr>
          <a:xfrm>
            <a:off x="1017588" y="181197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It needs always to use actual</a:t>
            </a:r>
            <a:r>
              <a:rPr lang="en-US" b="0" dirty="0">
                <a:solidFill>
                  <a:schemeClr val="tx1"/>
                </a:solidFill>
                <a:latin typeface="Roboto Light" panose="02000000000000000000" pitchFamily="2" charset="0"/>
                <a:ea typeface="Roboto Light" panose="02000000000000000000" pitchFamily="2" charset="0"/>
                <a:sym typeface="+mn-ea"/>
              </a:rPr>
              <a:t> statistics</a:t>
            </a:r>
            <a:endParaRPr lang="en-US" b="0" dirty="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p:cNvSpPr>
            <a:spLocks noGrp="1"/>
          </p:cNvSpPr>
          <p:nvPr/>
        </p:nvSpPr>
        <p:spPr>
          <a:xfrm>
            <a:off x="1017588" y="257270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It poorly works with a</a:t>
            </a:r>
            <a:r>
              <a:rPr lang="en-US" b="0">
                <a:solidFill>
                  <a:schemeClr val="tx1"/>
                </a:solidFill>
                <a:latin typeface="Roboto Light" panose="02000000000000000000" pitchFamily="2" charset="0"/>
                <a:ea typeface="Roboto Light" panose="02000000000000000000" pitchFamily="2" charset="0"/>
                <a:sym typeface="+mn-ea"/>
              </a:rPr>
              <a:t> </a:t>
            </a:r>
            <a:r>
              <a:rPr lang="en-US" altLang="en-US" b="0">
                <a:solidFill>
                  <a:schemeClr val="tx1"/>
                </a:solidFill>
                <a:latin typeface="Roboto Light" panose="02000000000000000000" pitchFamily="2" charset="0"/>
                <a:ea typeface="Roboto Light" panose="02000000000000000000" pitchFamily="2" charset="0"/>
                <a:sym typeface="+mn-ea"/>
              </a:rPr>
              <a:t>large</a:t>
            </a:r>
            <a:r>
              <a:rPr lang="en-US" b="0">
                <a:solidFill>
                  <a:schemeClr val="tx1"/>
                </a:solidFill>
                <a:latin typeface="Roboto Light" panose="02000000000000000000" pitchFamily="2" charset="0"/>
                <a:ea typeface="Roboto Light" panose="02000000000000000000" pitchFamily="2" charset="0"/>
                <a:sym typeface="+mn-ea"/>
              </a:rPr>
              <a:t> number of </a:t>
            </a:r>
            <a:r>
              <a:rPr lang="en-US" altLang="en-US" b="0">
                <a:solidFill>
                  <a:schemeClr val="tx1"/>
                </a:solidFill>
                <a:latin typeface="Roboto Light" panose="02000000000000000000" pitchFamily="2" charset="0"/>
                <a:ea typeface="Roboto Light" panose="02000000000000000000" pitchFamily="2" charset="0"/>
                <a:sym typeface="+mn-ea"/>
              </a:rPr>
              <a:t>joins</a:t>
            </a:r>
            <a:r>
              <a:rPr lang="en-US" b="0">
                <a:solidFill>
                  <a:schemeClr val="tx1"/>
                </a:solidFill>
                <a:latin typeface="Roboto Light" panose="02000000000000000000" pitchFamily="2" charset="0"/>
                <a:ea typeface="Roboto Light" panose="02000000000000000000" pitchFamily="2" charset="0"/>
                <a:sym typeface="+mn-ea"/>
              </a:rPr>
              <a:t> in the </a:t>
            </a:r>
            <a:r>
              <a:rPr lang="en-US" altLang="en-US" b="0">
                <a:solidFill>
                  <a:schemeClr val="tx1"/>
                </a:solidFill>
                <a:latin typeface="Roboto Light" panose="02000000000000000000" pitchFamily="2" charset="0"/>
                <a:ea typeface="Roboto Light" panose="02000000000000000000" pitchFamily="2" charset="0"/>
                <a:sym typeface="+mn-ea"/>
              </a:rPr>
              <a:t>query</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8" name="Text Placeholder 3"/>
          <p:cNvSpPr>
            <a:spLocks noGrp="1"/>
          </p:cNvSpPr>
          <p:nvPr/>
        </p:nvSpPr>
        <p:spPr>
          <a:xfrm>
            <a:off x="1017588" y="181197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It needs always to use actual</a:t>
            </a:r>
            <a:r>
              <a:rPr lang="en-US" b="0" dirty="0">
                <a:solidFill>
                  <a:schemeClr val="tx1"/>
                </a:solidFill>
                <a:latin typeface="Roboto Light" panose="02000000000000000000" pitchFamily="2" charset="0"/>
                <a:ea typeface="Roboto Light" panose="02000000000000000000" pitchFamily="2" charset="0"/>
                <a:sym typeface="+mn-ea"/>
              </a:rPr>
              <a:t> statistics</a:t>
            </a:r>
            <a:endParaRPr lang="en-US"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6"/>
          </p:nvPr>
        </p:nvSpPr>
        <p:spPr>
          <a:xfrm>
            <a:off x="837565" y="3256915"/>
            <a:ext cx="11064240" cy="576580"/>
          </a:xfrm>
          <a:noFill/>
          <a:extLst>
            <a:ext uri="{909E8E84-426E-40DD-AFC4-6F175D3DCCD1}">
              <a14:hiddenFill xmlns:a14="http://schemas.microsoft.com/office/drawing/2010/main">
                <a:solidFill>
                  <a:schemeClr val="accent1"/>
                </a:solidFill>
              </a14:hiddenFill>
            </a:ext>
          </a:extLst>
        </p:spPr>
        <p:txBody>
          <a:bodyPr>
            <a:noAutofit/>
            <a:scene3d>
              <a:camera prst="orthographicFront"/>
              <a:lightRig rig="threePt" dir="t"/>
            </a:scene3d>
          </a:bodyPr>
          <a:lstStyle/>
          <a:p>
            <a:pPr marL="0" indent="0">
              <a:buNone/>
            </a:pPr>
            <a:r>
              <a:rPr lang="en-US" altLang="en-US" sz="2400">
                <a:solidFill>
                  <a:schemeClr val="tx1"/>
                </a:solidFill>
                <a:latin typeface="Roboto Light" panose="02000000000000000000" pitchFamily="2" charset="0"/>
                <a:ea typeface="Roboto Light" panose="02000000000000000000" pitchFamily="2" charset="0"/>
                <a:sym typeface="+mn-ea"/>
              </a:rPr>
              <a:t>It has an assumption in uniform distribution between columns</a:t>
            </a:r>
            <a:endParaRPr lang="en-US" altLang="en-US" sz="2400">
              <a:solidFill>
                <a:schemeClr val="tx1"/>
              </a:solidFill>
              <a:latin typeface="Roboto Light" panose="02000000000000000000" pitchFamily="2" charset="0"/>
              <a:ea typeface="Roboto Light" panose="02000000000000000000" pitchFamily="2" charset="0"/>
              <a:sym typeface="+mn-ea"/>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7" name="Text Placeholder 1"/>
          <p:cNvSpPr>
            <a:spLocks noGrp="1"/>
          </p:cNvSpPr>
          <p:nvPr/>
        </p:nvSpPr>
        <p:spPr>
          <a:xfrm>
            <a:off x="1017588" y="257270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It poorly works with a</a:t>
            </a:r>
            <a:r>
              <a:rPr lang="en-US" b="0">
                <a:solidFill>
                  <a:schemeClr val="tx1"/>
                </a:solidFill>
                <a:latin typeface="Roboto Light" panose="02000000000000000000" pitchFamily="2" charset="0"/>
                <a:ea typeface="Roboto Light" panose="02000000000000000000" pitchFamily="2" charset="0"/>
                <a:sym typeface="+mn-ea"/>
              </a:rPr>
              <a:t> </a:t>
            </a:r>
            <a:r>
              <a:rPr lang="en-US" altLang="en-US" b="0">
                <a:solidFill>
                  <a:schemeClr val="tx1"/>
                </a:solidFill>
                <a:latin typeface="Roboto Light" panose="02000000000000000000" pitchFamily="2" charset="0"/>
                <a:ea typeface="Roboto Light" panose="02000000000000000000" pitchFamily="2" charset="0"/>
                <a:sym typeface="+mn-ea"/>
              </a:rPr>
              <a:t>large</a:t>
            </a:r>
            <a:r>
              <a:rPr lang="en-US" b="0">
                <a:solidFill>
                  <a:schemeClr val="tx1"/>
                </a:solidFill>
                <a:latin typeface="Roboto Light" panose="02000000000000000000" pitchFamily="2" charset="0"/>
                <a:ea typeface="Roboto Light" panose="02000000000000000000" pitchFamily="2" charset="0"/>
                <a:sym typeface="+mn-ea"/>
              </a:rPr>
              <a:t> number of </a:t>
            </a:r>
            <a:r>
              <a:rPr lang="en-US" altLang="en-US" b="0">
                <a:solidFill>
                  <a:schemeClr val="tx1"/>
                </a:solidFill>
                <a:latin typeface="Roboto Light" panose="02000000000000000000" pitchFamily="2" charset="0"/>
                <a:ea typeface="Roboto Light" panose="02000000000000000000" pitchFamily="2" charset="0"/>
                <a:sym typeface="+mn-ea"/>
              </a:rPr>
              <a:t>joins</a:t>
            </a:r>
            <a:r>
              <a:rPr lang="en-US" b="0">
                <a:solidFill>
                  <a:schemeClr val="tx1"/>
                </a:solidFill>
                <a:latin typeface="Roboto Light" panose="02000000000000000000" pitchFamily="2" charset="0"/>
                <a:ea typeface="Roboto Light" panose="02000000000000000000" pitchFamily="2" charset="0"/>
                <a:sym typeface="+mn-ea"/>
              </a:rPr>
              <a:t> in the </a:t>
            </a:r>
            <a:r>
              <a:rPr lang="en-US" altLang="en-US" b="0">
                <a:solidFill>
                  <a:schemeClr val="tx1"/>
                </a:solidFill>
                <a:latin typeface="Roboto Light" panose="02000000000000000000" pitchFamily="2" charset="0"/>
                <a:ea typeface="Roboto Light" panose="02000000000000000000" pitchFamily="2" charset="0"/>
                <a:sym typeface="+mn-ea"/>
              </a:rPr>
              <a:t>query</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18" name="Text Placeholder 3"/>
          <p:cNvSpPr>
            <a:spLocks noGrp="1"/>
          </p:cNvSpPr>
          <p:nvPr/>
        </p:nvSpPr>
        <p:spPr>
          <a:xfrm>
            <a:off x="1017588" y="181197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It needs always to use actual</a:t>
            </a:r>
            <a:r>
              <a:rPr lang="en-US" b="0" dirty="0">
                <a:solidFill>
                  <a:schemeClr val="tx1"/>
                </a:solidFill>
                <a:latin typeface="Roboto Light" panose="02000000000000000000" pitchFamily="2" charset="0"/>
                <a:ea typeface="Roboto Light" panose="02000000000000000000" pitchFamily="2" charset="0"/>
                <a:sym typeface="+mn-ea"/>
              </a:rPr>
              <a:t> statistics</a:t>
            </a:r>
            <a:endParaRPr lang="en-US"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Problem With Cardinality Estimation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5" name="Slide Number Placeholder 4"/>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Прямоугольник: скругленные углы 3"/>
          <p:cNvSpPr/>
          <p:nvPr/>
        </p:nvSpPr>
        <p:spPr>
          <a:xfrm>
            <a:off x="654671" y="1487737"/>
            <a:ext cx="5962967" cy="204995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How good are query optimizers, really?</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V.Levis</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A.Gubichev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A.Mirchev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P.Boncz</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A.Kemper</a:t>
            </a:r>
            <a:r>
              <a:rPr lang="en-US" sz="2400" dirty="0">
                <a:latin typeface="Roboto Light" panose="02000000000000000000" pitchFamily="2" charset="0"/>
                <a:ea typeface="Roboto Light" panose="02000000000000000000" pitchFamily="2" charset="0"/>
              </a:rPr>
              <a:t> and </a:t>
            </a:r>
            <a:r>
              <a:rPr lang="en-US" sz="2400" dirty="0" err="1">
                <a:latin typeface="Roboto Light" panose="02000000000000000000" pitchFamily="2" charset="0"/>
                <a:ea typeface="Roboto Light" panose="02000000000000000000" pitchFamily="2" charset="0"/>
              </a:rPr>
              <a:t>T.Neumann</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a:latin typeface="Roboto Light" panose="02000000000000000000" pitchFamily="2" charset="0"/>
                <a:ea typeface="Roboto Light" panose="02000000000000000000" pitchFamily="2" charset="0"/>
              </a:rPr>
              <a:t>Proc. VLDB, Nov.2015</a:t>
            </a:r>
            <a:endParaRPr lang="ru-RU" sz="2400" dirty="0">
              <a:latin typeface="Roboto Light" panose="02000000000000000000" pitchFamily="2" charset="0"/>
              <a:ea typeface="Roboto Light" panose="02000000000000000000" pitchFamily="2" charset="0"/>
            </a:endParaRPr>
          </a:p>
        </p:txBody>
      </p:sp>
      <p:sp>
        <p:nvSpPr>
          <p:cNvPr id="7" name="Прямоугольник: скругленные углы 6"/>
          <p:cNvSpPr/>
          <p:nvPr/>
        </p:nvSpPr>
        <p:spPr>
          <a:xfrm>
            <a:off x="5681655" y="3628350"/>
            <a:ext cx="5962967" cy="204995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Adaptive </a:t>
            </a:r>
            <a:r>
              <a:rPr lang="en-US" sz="2400" dirty="0" err="1">
                <a:latin typeface="Roboto Light" panose="02000000000000000000" pitchFamily="2" charset="0"/>
                <a:ea typeface="Roboto Light" panose="02000000000000000000" pitchFamily="2" charset="0"/>
              </a:rPr>
              <a:t>Cardilnality</a:t>
            </a:r>
            <a:r>
              <a:rPr lang="en-US" sz="2400" dirty="0">
                <a:latin typeface="Roboto Light" panose="02000000000000000000" pitchFamily="2" charset="0"/>
                <a:ea typeface="Roboto Light" panose="02000000000000000000" pitchFamily="2" charset="0"/>
              </a:rPr>
              <a:t> Estimation</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O.Ivanov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S.Bartunov</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Arxiv</a:t>
            </a:r>
            <a:r>
              <a:rPr lang="en-US" sz="2400" dirty="0">
                <a:latin typeface="Roboto Light" panose="02000000000000000000" pitchFamily="2" charset="0"/>
                <a:ea typeface="Roboto Light" panose="02000000000000000000" pitchFamily="2" charset="0"/>
              </a:rPr>
              <a:t>, Nov.2017</a:t>
            </a:r>
            <a:endParaRPr lang="ru-RU" sz="2400" dirty="0">
              <a:latin typeface="Roboto Light" panose="02000000000000000000" pitchFamily="2" charset="0"/>
              <a:ea typeface="Roboto Light"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Прямоугольник: скругленные углы 8"/>
          <p:cNvSpPr/>
          <p:nvPr/>
        </p:nvSpPr>
        <p:spPr>
          <a:xfrm>
            <a:off x="3476112" y="1531744"/>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Right Arrow 14"/>
          <p:cNvSpPr/>
          <p:nvPr/>
        </p:nvSpPr>
        <p:spPr>
          <a:xfrm rot="5400000">
            <a:off x="5722348" y="2210706"/>
            <a:ext cx="405130" cy="134493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Прямоугольник: скругленные углы 8"/>
          <p:cNvSpPr/>
          <p:nvPr/>
        </p:nvSpPr>
        <p:spPr>
          <a:xfrm>
            <a:off x="3476112" y="1531744"/>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1" name="Прямоугольник: скругленные углы 10"/>
          <p:cNvSpPr/>
          <p:nvPr/>
        </p:nvSpPr>
        <p:spPr>
          <a:xfrm>
            <a:off x="3476111" y="3085736"/>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Right Arrow 14"/>
          <p:cNvSpPr/>
          <p:nvPr/>
        </p:nvSpPr>
        <p:spPr>
          <a:xfrm rot="5400000">
            <a:off x="5722348" y="2210706"/>
            <a:ext cx="405130" cy="134493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Прямоугольник: скругленные углы 8"/>
          <p:cNvSpPr/>
          <p:nvPr/>
        </p:nvSpPr>
        <p:spPr>
          <a:xfrm>
            <a:off x="3476112" y="1531744"/>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1" name="Прямоугольник: скругленные углы 10"/>
          <p:cNvSpPr/>
          <p:nvPr/>
        </p:nvSpPr>
        <p:spPr>
          <a:xfrm>
            <a:off x="3476111" y="3085736"/>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sp>
        <p:nvSpPr>
          <p:cNvPr id="13" name="Right Arrow 14"/>
          <p:cNvSpPr/>
          <p:nvPr/>
        </p:nvSpPr>
        <p:spPr>
          <a:xfrm rot="5400000">
            <a:off x="5722348" y="3764698"/>
            <a:ext cx="405130" cy="134493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скругленные углы 13"/>
          <p:cNvSpPr/>
          <p:nvPr/>
        </p:nvSpPr>
        <p:spPr>
          <a:xfrm>
            <a:off x="3476111" y="4639728"/>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Choose nonoptimal plans</a:t>
            </a:r>
            <a:endParaRPr lang="ru-RU" sz="2400" dirty="0">
              <a:latin typeface="Roboto Light" panose="02000000000000000000" pitchFamily="2" charset="0"/>
              <a:ea typeface="Roboto Light"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Callout 2"/>
          <p:cNvSpPr/>
          <p:nvPr/>
        </p:nvSpPr>
        <p:spPr>
          <a:xfrm>
            <a:off x="8868410" y="1902460"/>
            <a:ext cx="3038475" cy="2548255"/>
          </a:xfrm>
          <a:prstGeom prst="wedgeEllipseCallout">
            <a:avLst>
              <a:gd name="adj1" fmla="val -54451"/>
              <a:gd name="adj2" fmla="val -59607"/>
            </a:avLst>
          </a:prstGeom>
          <a:gradFill>
            <a:gsLst>
              <a:gs pos="0">
                <a:schemeClr val="bg1"/>
              </a:gs>
              <a:gs pos="29000">
                <a:srgbClr val="FF0000"/>
              </a:gs>
              <a:gs pos="75000">
                <a:srgbClr val="C00000"/>
              </a:gs>
            </a:gsLst>
            <a:path path="circle">
              <a:fillToRect l="100000" t="100000"/>
            </a:path>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latin typeface="Roboto Light" panose="02000000000000000000" pitchFamily="2" charset="0"/>
                <a:ea typeface="Roboto Light" panose="02000000000000000000" pitchFamily="2" charset="0"/>
              </a:rPr>
              <a:t>W</a:t>
            </a:r>
            <a:r>
              <a:rPr lang="en-US" dirty="0">
                <a:latin typeface="Roboto Light" panose="02000000000000000000" pitchFamily="2" charset="0"/>
                <a:ea typeface="Roboto Light" panose="02000000000000000000" pitchFamily="2" charset="0"/>
              </a:rPr>
              <a:t>e are only engaged in improving the assessment of cardinality </a:t>
            </a:r>
            <a:r>
              <a:rPr lang="en-US" altLang="en-US" dirty="0">
                <a:latin typeface="Roboto Light" panose="02000000000000000000" pitchFamily="2" charset="0"/>
                <a:ea typeface="Roboto Light" panose="02000000000000000000" pitchFamily="2" charset="0"/>
              </a:rPr>
              <a:t>and don't consider assessment of cost</a:t>
            </a:r>
            <a:endParaRPr lang="en-US" altLang="en-US"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Right Arrow 14"/>
          <p:cNvSpPr/>
          <p:nvPr/>
        </p:nvSpPr>
        <p:spPr>
          <a:xfrm rot="5400000">
            <a:off x="5722348" y="2210706"/>
            <a:ext cx="405130" cy="134493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Прямоугольник: скругленные углы 5"/>
          <p:cNvSpPr/>
          <p:nvPr/>
        </p:nvSpPr>
        <p:spPr>
          <a:xfrm>
            <a:off x="3476112" y="1531744"/>
            <a:ext cx="5087815" cy="1148862"/>
          </a:xfrm>
          <a:prstGeom prst="roundRect">
            <a:avLst/>
          </a:prstGeom>
          <a:gradFill flip="none" rotWithShape="1">
            <a:gsLst>
              <a:gs pos="0">
                <a:schemeClr val="bg1"/>
              </a:gs>
              <a:gs pos="29000">
                <a:srgbClr val="FF0000"/>
              </a:gs>
              <a:gs pos="75000">
                <a:srgbClr val="C00000"/>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2" name="Прямоугольник: скругленные углы 11"/>
          <p:cNvSpPr/>
          <p:nvPr/>
        </p:nvSpPr>
        <p:spPr>
          <a:xfrm>
            <a:off x="3476111" y="3085736"/>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sp>
        <p:nvSpPr>
          <p:cNvPr id="13" name="Right Arrow 14"/>
          <p:cNvSpPr/>
          <p:nvPr/>
        </p:nvSpPr>
        <p:spPr>
          <a:xfrm rot="5400000">
            <a:off x="5722348" y="3764698"/>
            <a:ext cx="405130" cy="134493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скругленные углы 13"/>
          <p:cNvSpPr/>
          <p:nvPr/>
        </p:nvSpPr>
        <p:spPr>
          <a:xfrm>
            <a:off x="3476111" y="4639728"/>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Choose nonoptimal plans</a:t>
            </a:r>
            <a:endParaRPr lang="ru-RU" sz="2400" dirty="0">
              <a:latin typeface="Roboto Light" panose="02000000000000000000" pitchFamily="2" charset="0"/>
              <a:ea typeface="Roboto Light"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altLang="en-US" sz="3200" b="0" dirty="0">
                <a:solidFill>
                  <a:srgbClr val="16229A"/>
                </a:solidFill>
                <a:latin typeface="Roboto Medium" panose="02000000000000000000" pitchFamily="2" charset="0"/>
                <a:ea typeface="Roboto Medium" panose="02000000000000000000" pitchFamily="2" charset="0"/>
              </a:rPr>
              <a:t>Solutions From PostgreSQL</a:t>
            </a:r>
            <a:endParaRPr lang="en-US" altLang="en-US" sz="3200" b="0" dirty="0">
              <a:solidFill>
                <a:srgbClr val="16229A"/>
              </a:solidFill>
              <a:latin typeface="Roboto Medium" panose="02000000000000000000" pitchFamily="2" charset="0"/>
              <a:ea typeface="Roboto Medium" panose="02000000000000000000" pitchFamily="2" charset="0"/>
            </a:endParaRPr>
          </a:p>
        </p:txBody>
      </p:sp>
      <p:grpSp>
        <p:nvGrpSpPr>
          <p:cNvPr id="23" name="Group 22"/>
          <p:cNvGrpSpPr/>
          <p:nvPr/>
        </p:nvGrpSpPr>
        <p:grpSpPr>
          <a:xfrm>
            <a:off x="2514023" y="1402985"/>
            <a:ext cx="2687262" cy="862695"/>
            <a:chOff x="2412" y="3638"/>
            <a:chExt cx="3021" cy="924"/>
          </a:xfrm>
          <a:solidFill>
            <a:schemeClr val="bg1">
              <a:lumMod val="95000"/>
            </a:schemeClr>
          </a:solidFill>
        </p:grpSpPr>
        <p:sp>
          <p:nvSpPr>
            <p:cNvPr id="13" name="Oval Callout 12"/>
            <p:cNvSpPr/>
            <p:nvPr/>
          </p:nvSpPr>
          <p:spPr>
            <a:xfrm>
              <a:off x="2412" y="3638"/>
              <a:ext cx="3021" cy="924"/>
            </a:xfrm>
            <a:prstGeom prst="wedgeEllipseCallout">
              <a:avLst>
                <a:gd name="adj1" fmla="val 44632"/>
                <a:gd name="adj2" fmla="val 636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19" name="Text Box 18"/>
            <p:cNvSpPr txBox="1"/>
            <p:nvPr/>
          </p:nvSpPr>
          <p:spPr>
            <a:xfrm>
              <a:off x="2645" y="3754"/>
              <a:ext cx="2554" cy="691"/>
            </a:xfrm>
            <a:prstGeom prst="rect">
              <a:avLst/>
            </a:prstGeom>
            <a:noFill/>
            <a:extLst>
              <a:ext uri="{909E8E84-426E-40DD-AFC4-6F175D3DCCD1}">
                <a14:hiddenFill xmlns:a14="http://schemas.microsoft.com/office/drawing/2010/main">
                  <a:grpFill/>
                </a14:hiddenFill>
              </a:ext>
            </a:extLst>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Functional dependencies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0" name="Group 29"/>
          <p:cNvGrpSpPr/>
          <p:nvPr/>
        </p:nvGrpSpPr>
        <p:grpSpPr>
          <a:xfrm>
            <a:off x="221329" y="2621152"/>
            <a:ext cx="3757581" cy="1152890"/>
            <a:chOff x="1879" y="3327"/>
            <a:chExt cx="3554" cy="1235"/>
          </a:xfrm>
          <a:noFill/>
        </p:grpSpPr>
        <p:sp>
          <p:nvSpPr>
            <p:cNvPr id="31" name="Oval Callout 30"/>
            <p:cNvSpPr/>
            <p:nvPr/>
          </p:nvSpPr>
          <p:spPr>
            <a:xfrm>
              <a:off x="1879" y="3327"/>
              <a:ext cx="3554" cy="1235"/>
            </a:xfrm>
            <a:prstGeom prst="wedgeEllipseCallout">
              <a:avLst>
                <a:gd name="adj1" fmla="val 62216"/>
                <a:gd name="adj2" fmla="val 635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2" name="Text Box 31"/>
            <p:cNvSpPr txBox="1"/>
            <p:nvPr/>
          </p:nvSpPr>
          <p:spPr>
            <a:xfrm>
              <a:off x="2038" y="3443"/>
              <a:ext cx="3236" cy="988"/>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The number of unique combinations of values in the columns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3" name="Group 32"/>
          <p:cNvGrpSpPr/>
          <p:nvPr/>
        </p:nvGrpSpPr>
        <p:grpSpPr>
          <a:xfrm>
            <a:off x="518653" y="4269461"/>
            <a:ext cx="4061022" cy="1122084"/>
            <a:chOff x="1741" y="3452"/>
            <a:chExt cx="3841" cy="1202"/>
          </a:xfrm>
          <a:noFill/>
        </p:grpSpPr>
        <p:sp>
          <p:nvSpPr>
            <p:cNvPr id="34" name="Oval Callout 33"/>
            <p:cNvSpPr/>
            <p:nvPr/>
          </p:nvSpPr>
          <p:spPr>
            <a:xfrm>
              <a:off x="1741" y="3452"/>
              <a:ext cx="3841" cy="1202"/>
            </a:xfrm>
            <a:prstGeom prst="wedgeEllipseCallout">
              <a:avLst>
                <a:gd name="adj1" fmla="val 48330"/>
                <a:gd name="adj2" fmla="val -61999"/>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5" name="Text Box 34"/>
            <p:cNvSpPr txBox="1"/>
            <p:nvPr/>
          </p:nvSpPr>
          <p:spPr>
            <a:xfrm>
              <a:off x="1876" y="3666"/>
              <a:ext cx="3407"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A list of the most common combinations of values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8" name="Group 37"/>
          <p:cNvGrpSpPr/>
          <p:nvPr/>
        </p:nvGrpSpPr>
        <p:grpSpPr>
          <a:xfrm>
            <a:off x="5532813" y="1339485"/>
            <a:ext cx="2687262" cy="862695"/>
            <a:chOff x="2412" y="3638"/>
            <a:chExt cx="3021" cy="924"/>
          </a:xfrm>
          <a:noFill/>
        </p:grpSpPr>
        <p:sp>
          <p:nvSpPr>
            <p:cNvPr id="39" name="Oval Callout 38"/>
            <p:cNvSpPr/>
            <p:nvPr/>
          </p:nvSpPr>
          <p:spPr>
            <a:xfrm>
              <a:off x="2412" y="3638"/>
              <a:ext cx="3021" cy="924"/>
            </a:xfrm>
            <a:prstGeom prst="wedgeEllipseCallout">
              <a:avLst>
                <a:gd name="adj1" fmla="val -40266"/>
                <a:gd name="adj2" fmla="val 67003"/>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Roboto Light" panose="02000000000000000000" pitchFamily="2" charset="0"/>
                <a:ea typeface="Roboto Light" panose="02000000000000000000" pitchFamily="2" charset="0"/>
              </a:endParaRPr>
            </a:p>
          </p:txBody>
        </p:sp>
        <p:sp>
          <p:nvSpPr>
            <p:cNvPr id="40" name="Text Box 39"/>
            <p:cNvSpPr txBox="1"/>
            <p:nvPr/>
          </p:nvSpPr>
          <p:spPr>
            <a:xfrm>
              <a:off x="2646" y="3755"/>
              <a:ext cx="2554"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Statistics on expressions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sp>
        <p:nvSpPr>
          <p:cNvPr id="42" name="Oval Callout 41"/>
          <p:cNvSpPr/>
          <p:nvPr/>
        </p:nvSpPr>
        <p:spPr>
          <a:xfrm>
            <a:off x="4512377" y="5146041"/>
            <a:ext cx="3690973" cy="862567"/>
          </a:xfrm>
          <a:prstGeom prst="wedgeEllipseCallout">
            <a:avLst>
              <a:gd name="adj1" fmla="val -15349"/>
              <a:gd name="adj2" fmla="val -914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6" name="Text Box 5"/>
          <p:cNvSpPr txBox="1"/>
          <p:nvPr/>
        </p:nvSpPr>
        <p:spPr>
          <a:xfrm>
            <a:off x="8220075" y="1889760"/>
            <a:ext cx="3963670" cy="1200329"/>
          </a:xfrm>
          <a:prstGeom prst="rect">
            <a:avLst/>
          </a:prstGeom>
          <a:noFill/>
        </p:spPr>
        <p:txBody>
          <a:bodyPr wrap="square" rtlCol="0" anchor="t">
            <a:spAutoFit/>
          </a:bodyPr>
          <a:lstStyle/>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Pros:</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Solve the problem</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Have theoretical </a:t>
            </a:r>
            <a:r>
              <a:rPr lang="en-US" altLang="en-US" dirty="0">
                <a:solidFill>
                  <a:schemeClr val="accent1"/>
                </a:solidFill>
                <a:latin typeface="Roboto Light" panose="02000000000000000000" pitchFamily="2" charset="0"/>
                <a:ea typeface="Roboto Light" panose="02000000000000000000" pitchFamily="2" charset="0"/>
                <a:sym typeface="+mn-ea"/>
              </a:rPr>
              <a:t>guarantees</a:t>
            </a:r>
            <a:endParaRPr lang="en-US" altLang="en-US" dirty="0">
              <a:solidFill>
                <a:schemeClr val="tx1"/>
              </a:solidFill>
              <a:latin typeface="Roboto Light" panose="02000000000000000000" pitchFamily="2" charset="0"/>
              <a:ea typeface="Roboto Light" panose="02000000000000000000" pitchFamily="2" charset="0"/>
            </a:endParaRPr>
          </a:p>
          <a:p>
            <a:endParaRPr lang="en-US" altLang="en-US" b="1" dirty="0">
              <a:solidFill>
                <a:schemeClr val="tx1"/>
              </a:solidFill>
              <a:effectLst>
                <a:outerShdw blurRad="38100" dist="19050" dir="2700000" algn="tl" rotWithShape="0">
                  <a:schemeClr val="dk1">
                    <a:alpha val="40000"/>
                  </a:schemeClr>
                </a:outerShdw>
              </a:effectLst>
              <a:sym typeface="+mn-ea"/>
            </a:endParaRPr>
          </a:p>
        </p:txBody>
      </p:sp>
      <p:pic>
        <p:nvPicPr>
          <p:cNvPr id="3" name="Рисунок 2"/>
          <p:cNvPicPr>
            <a:picLocks noChangeAspect="1"/>
          </p:cNvPicPr>
          <p:nvPr/>
        </p:nvPicPr>
        <p:blipFill>
          <a:blip r:embed="rId1"/>
          <a:stretch>
            <a:fillRect/>
          </a:stretch>
        </p:blipFill>
        <p:spPr>
          <a:xfrm>
            <a:off x="4651457" y="2428632"/>
            <a:ext cx="1535983" cy="1417546"/>
          </a:xfrm>
          <a:prstGeom prst="rect">
            <a:avLst/>
          </a:prstGeom>
        </p:spPr>
      </p:pic>
      <p:sp>
        <p:nvSpPr>
          <p:cNvPr id="7" name="Прямоугольник: скругленные углы 6"/>
          <p:cNvSpPr/>
          <p:nvPr/>
        </p:nvSpPr>
        <p:spPr>
          <a:xfrm>
            <a:off x="4690757" y="3892541"/>
            <a:ext cx="1526540" cy="832367"/>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Extended</a:t>
            </a:r>
            <a:endParaRPr lang="en-US" dirty="0">
              <a:latin typeface="Roboto Light" panose="02000000000000000000" pitchFamily="2" charset="0"/>
              <a:ea typeface="Roboto Light" panose="02000000000000000000" pitchFamily="2" charset="0"/>
            </a:endParaRPr>
          </a:p>
          <a:p>
            <a:pPr algn="ctr"/>
            <a:r>
              <a:rPr lang="en-US" dirty="0">
                <a:latin typeface="Roboto Light" panose="02000000000000000000" pitchFamily="2" charset="0"/>
                <a:ea typeface="Roboto Light" panose="02000000000000000000" pitchFamily="2" charset="0"/>
              </a:rPr>
              <a:t>statistics</a:t>
            </a:r>
            <a:endParaRPr lang="ru-RU" dirty="0">
              <a:latin typeface="Roboto Light" panose="02000000000000000000" pitchFamily="2" charset="0"/>
              <a:ea typeface="Roboto Light" panose="02000000000000000000" pitchFamily="2" charset="0"/>
            </a:endParaRPr>
          </a:p>
        </p:txBody>
      </p:sp>
      <p:sp>
        <p:nvSpPr>
          <p:cNvPr id="8" name="Text Box 5"/>
          <p:cNvSpPr txBox="1"/>
          <p:nvPr/>
        </p:nvSpPr>
        <p:spPr>
          <a:xfrm>
            <a:off x="4376028" y="5312434"/>
            <a:ext cx="3963670" cy="646331"/>
          </a:xfrm>
          <a:prstGeom prst="rect">
            <a:avLst/>
          </a:prstGeom>
          <a:noFill/>
        </p:spPr>
        <p:txBody>
          <a:bodyPr wrap="square" rtlCol="0" anchor="t">
            <a:spAutoFit/>
          </a:bodyPr>
          <a:lstStyle/>
          <a:p>
            <a:pPr algn="ctr"/>
            <a:r>
              <a:rPr lang="en-US" altLang="en-US" dirty="0">
                <a:solidFill>
                  <a:schemeClr val="tx1"/>
                </a:solidFill>
                <a:latin typeface="Roboto Light" panose="02000000000000000000" pitchFamily="2" charset="0"/>
                <a:ea typeface="Roboto Light" panose="02000000000000000000" pitchFamily="2" charset="0"/>
                <a:sym typeface="+mn-ea"/>
              </a:rPr>
              <a:t>The inde</a:t>
            </a:r>
            <a:r>
              <a:rPr lang="en-US" altLang="en-US" dirty="0">
                <a:latin typeface="Roboto Light" panose="02000000000000000000" pitchFamily="2" charset="0"/>
                <a:ea typeface="Roboto Light" panose="02000000000000000000" pitchFamily="2" charset="0"/>
                <a:sym typeface="+mn-ea"/>
              </a:rPr>
              <a:t>x statistics for </a:t>
            </a:r>
            <a:endParaRPr lang="en-US" altLang="en-US" dirty="0">
              <a:latin typeface="Roboto Light" panose="02000000000000000000" pitchFamily="2" charset="0"/>
              <a:ea typeface="Roboto Light" panose="02000000000000000000" pitchFamily="2" charset="0"/>
              <a:sym typeface="+mn-ea"/>
            </a:endParaRPr>
          </a:p>
          <a:p>
            <a:pPr algn="ctr"/>
            <a:r>
              <a:rPr lang="en-US" altLang="en-US" dirty="0">
                <a:solidFill>
                  <a:schemeClr val="tx1"/>
                </a:solidFill>
                <a:latin typeface="Roboto Light" panose="02000000000000000000" pitchFamily="2" charset="0"/>
                <a:ea typeface="Roboto Light" panose="02000000000000000000" pitchFamily="2" charset="0"/>
                <a:sym typeface="+mn-ea"/>
              </a:rPr>
              <a:t>the expression </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ext Box 8"/>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Callout 41"/>
          <p:cNvSpPr/>
          <p:nvPr/>
        </p:nvSpPr>
        <p:spPr>
          <a:xfrm>
            <a:off x="4512377" y="5146041"/>
            <a:ext cx="3690973" cy="862567"/>
          </a:xfrm>
          <a:prstGeom prst="wedgeEllipseCallout">
            <a:avLst>
              <a:gd name="adj1" fmla="val -15349"/>
              <a:gd name="adj2" fmla="val -914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7" name="Text Box 6"/>
          <p:cNvSpPr txBox="1"/>
          <p:nvPr/>
        </p:nvSpPr>
        <p:spPr>
          <a:xfrm>
            <a:off x="8220075" y="1889760"/>
            <a:ext cx="3963670" cy="2584450"/>
          </a:xfrm>
          <a:prstGeom prst="rect">
            <a:avLst/>
          </a:prstGeom>
          <a:noFill/>
        </p:spPr>
        <p:txBody>
          <a:bodyPr wrap="square" rtlCol="0" anchor="t">
            <a:spAutoFit/>
          </a:bodyPr>
          <a:lstStyle/>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Pros:</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 Solve the problem</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 Have theoretical guarantees</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Contras:</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Require memory</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Require time for building or updating</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Not clear which of all possible column subsets are needed</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2" name="Group 22"/>
          <p:cNvGrpSpPr/>
          <p:nvPr/>
        </p:nvGrpSpPr>
        <p:grpSpPr>
          <a:xfrm>
            <a:off x="2514023" y="1402985"/>
            <a:ext cx="2687262" cy="862695"/>
            <a:chOff x="2412" y="3638"/>
            <a:chExt cx="3021" cy="924"/>
          </a:xfrm>
          <a:solidFill>
            <a:schemeClr val="bg1">
              <a:lumMod val="95000"/>
            </a:schemeClr>
          </a:solidFill>
        </p:grpSpPr>
        <p:sp>
          <p:nvSpPr>
            <p:cNvPr id="3" name="Oval Callout 12"/>
            <p:cNvSpPr/>
            <p:nvPr/>
          </p:nvSpPr>
          <p:spPr>
            <a:xfrm>
              <a:off x="2412" y="3638"/>
              <a:ext cx="3021" cy="924"/>
            </a:xfrm>
            <a:prstGeom prst="wedgeEllipseCallout">
              <a:avLst>
                <a:gd name="adj1" fmla="val 44632"/>
                <a:gd name="adj2" fmla="val 636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5" name="Text Box 18"/>
            <p:cNvSpPr txBox="1"/>
            <p:nvPr/>
          </p:nvSpPr>
          <p:spPr>
            <a:xfrm>
              <a:off x="2645" y="3754"/>
              <a:ext cx="2554" cy="691"/>
            </a:xfrm>
            <a:prstGeom prst="rect">
              <a:avLst/>
            </a:prstGeom>
            <a:noFill/>
            <a:extLst>
              <a:ext uri="{909E8E84-426E-40DD-AFC4-6F175D3DCCD1}">
                <a14:hiddenFill xmlns:a14="http://schemas.microsoft.com/office/drawing/2010/main">
                  <a:grpFill/>
                </a14:hiddenFill>
              </a:ext>
            </a:extLst>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Functional dependencies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23" name="Group 29"/>
          <p:cNvGrpSpPr/>
          <p:nvPr/>
        </p:nvGrpSpPr>
        <p:grpSpPr>
          <a:xfrm>
            <a:off x="221329" y="2621152"/>
            <a:ext cx="3757581" cy="1152890"/>
            <a:chOff x="1879" y="3327"/>
            <a:chExt cx="3554" cy="1235"/>
          </a:xfrm>
          <a:noFill/>
        </p:grpSpPr>
        <p:sp>
          <p:nvSpPr>
            <p:cNvPr id="26" name="Oval Callout 30"/>
            <p:cNvSpPr/>
            <p:nvPr/>
          </p:nvSpPr>
          <p:spPr>
            <a:xfrm>
              <a:off x="1879" y="3327"/>
              <a:ext cx="3554" cy="1235"/>
            </a:xfrm>
            <a:prstGeom prst="wedgeEllipseCallout">
              <a:avLst>
                <a:gd name="adj1" fmla="val 62216"/>
                <a:gd name="adj2" fmla="val 635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29" name="Text Box 31"/>
            <p:cNvSpPr txBox="1"/>
            <p:nvPr/>
          </p:nvSpPr>
          <p:spPr>
            <a:xfrm>
              <a:off x="2038" y="3443"/>
              <a:ext cx="3236" cy="988"/>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The number of unique combinations of values in the columns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0" name="Group 32"/>
          <p:cNvGrpSpPr/>
          <p:nvPr/>
        </p:nvGrpSpPr>
        <p:grpSpPr>
          <a:xfrm>
            <a:off x="518653" y="4269461"/>
            <a:ext cx="4061022" cy="1122084"/>
            <a:chOff x="1741" y="3452"/>
            <a:chExt cx="3841" cy="1202"/>
          </a:xfrm>
          <a:noFill/>
        </p:grpSpPr>
        <p:sp>
          <p:nvSpPr>
            <p:cNvPr id="31" name="Oval Callout 33"/>
            <p:cNvSpPr/>
            <p:nvPr/>
          </p:nvSpPr>
          <p:spPr>
            <a:xfrm>
              <a:off x="1741" y="3452"/>
              <a:ext cx="3841" cy="1202"/>
            </a:xfrm>
            <a:prstGeom prst="wedgeEllipseCallout">
              <a:avLst>
                <a:gd name="adj1" fmla="val 48330"/>
                <a:gd name="adj2" fmla="val -61999"/>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2" name="Text Box 34"/>
            <p:cNvSpPr txBox="1"/>
            <p:nvPr/>
          </p:nvSpPr>
          <p:spPr>
            <a:xfrm>
              <a:off x="1876" y="3666"/>
              <a:ext cx="3407"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A list of the most common combinations of values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3" name="Group 37"/>
          <p:cNvGrpSpPr/>
          <p:nvPr/>
        </p:nvGrpSpPr>
        <p:grpSpPr>
          <a:xfrm>
            <a:off x="5532813" y="1339485"/>
            <a:ext cx="2687262" cy="862695"/>
            <a:chOff x="2412" y="3638"/>
            <a:chExt cx="3021" cy="924"/>
          </a:xfrm>
          <a:noFill/>
        </p:grpSpPr>
        <p:sp>
          <p:nvSpPr>
            <p:cNvPr id="34" name="Oval Callout 38"/>
            <p:cNvSpPr/>
            <p:nvPr/>
          </p:nvSpPr>
          <p:spPr>
            <a:xfrm>
              <a:off x="2412" y="3638"/>
              <a:ext cx="3021" cy="924"/>
            </a:xfrm>
            <a:prstGeom prst="wedgeEllipseCallout">
              <a:avLst>
                <a:gd name="adj1" fmla="val -40266"/>
                <a:gd name="adj2" fmla="val 67003"/>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Roboto Light" panose="02000000000000000000" pitchFamily="2" charset="0"/>
                <a:ea typeface="Roboto Light" panose="02000000000000000000" pitchFamily="2" charset="0"/>
              </a:endParaRPr>
            </a:p>
          </p:txBody>
        </p:sp>
        <p:sp>
          <p:nvSpPr>
            <p:cNvPr id="35" name="Text Box 39"/>
            <p:cNvSpPr txBox="1"/>
            <p:nvPr/>
          </p:nvSpPr>
          <p:spPr>
            <a:xfrm>
              <a:off x="2646" y="3755"/>
              <a:ext cx="2554"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Statistics on expressions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pic>
        <p:nvPicPr>
          <p:cNvPr id="36" name="Рисунок 35"/>
          <p:cNvPicPr>
            <a:picLocks noChangeAspect="1"/>
          </p:cNvPicPr>
          <p:nvPr/>
        </p:nvPicPr>
        <p:blipFill>
          <a:blip r:embed="rId1"/>
          <a:stretch>
            <a:fillRect/>
          </a:stretch>
        </p:blipFill>
        <p:spPr>
          <a:xfrm>
            <a:off x="4651457" y="2428632"/>
            <a:ext cx="1535983" cy="1417546"/>
          </a:xfrm>
          <a:prstGeom prst="rect">
            <a:avLst/>
          </a:prstGeom>
        </p:spPr>
      </p:pic>
      <p:sp>
        <p:nvSpPr>
          <p:cNvPr id="37" name="Прямоугольник: скругленные углы 36"/>
          <p:cNvSpPr/>
          <p:nvPr/>
        </p:nvSpPr>
        <p:spPr>
          <a:xfrm>
            <a:off x="4690757" y="3892541"/>
            <a:ext cx="1526540" cy="832367"/>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Extended</a:t>
            </a:r>
            <a:endParaRPr lang="en-US" dirty="0">
              <a:latin typeface="Roboto Light" panose="02000000000000000000" pitchFamily="2" charset="0"/>
              <a:ea typeface="Roboto Light" panose="02000000000000000000" pitchFamily="2" charset="0"/>
            </a:endParaRPr>
          </a:p>
          <a:p>
            <a:pPr algn="ctr"/>
            <a:r>
              <a:rPr lang="en-US" dirty="0">
                <a:latin typeface="Roboto Light" panose="02000000000000000000" pitchFamily="2" charset="0"/>
                <a:ea typeface="Roboto Light" panose="02000000000000000000" pitchFamily="2" charset="0"/>
              </a:rPr>
              <a:t>statistics</a:t>
            </a:r>
            <a:endParaRPr lang="ru-RU" dirty="0">
              <a:latin typeface="Roboto Light" panose="02000000000000000000" pitchFamily="2" charset="0"/>
              <a:ea typeface="Roboto Light" panose="02000000000000000000" pitchFamily="2" charset="0"/>
            </a:endParaRPr>
          </a:p>
        </p:txBody>
      </p:sp>
      <p:sp>
        <p:nvSpPr>
          <p:cNvPr id="38" name="Text Box 5"/>
          <p:cNvSpPr txBox="1"/>
          <p:nvPr/>
        </p:nvSpPr>
        <p:spPr>
          <a:xfrm>
            <a:off x="4376028" y="5312434"/>
            <a:ext cx="3963670" cy="646331"/>
          </a:xfrm>
          <a:prstGeom prst="rect">
            <a:avLst/>
          </a:prstGeom>
          <a:noFill/>
        </p:spPr>
        <p:txBody>
          <a:bodyPr wrap="square" rtlCol="0" anchor="t">
            <a:spAutoFit/>
          </a:bodyPr>
          <a:lstStyle/>
          <a:p>
            <a:pPr algn="ctr"/>
            <a:r>
              <a:rPr lang="en-US" altLang="en-US" dirty="0">
                <a:solidFill>
                  <a:schemeClr val="tx1"/>
                </a:solidFill>
                <a:latin typeface="Roboto Light" panose="02000000000000000000" pitchFamily="2" charset="0"/>
                <a:ea typeface="Roboto Light" panose="02000000000000000000" pitchFamily="2" charset="0"/>
                <a:sym typeface="+mn-ea"/>
              </a:rPr>
              <a:t>The inde</a:t>
            </a:r>
            <a:r>
              <a:rPr lang="en-US" altLang="en-US" dirty="0">
                <a:latin typeface="Roboto Light" panose="02000000000000000000" pitchFamily="2" charset="0"/>
                <a:ea typeface="Roboto Light" panose="02000000000000000000" pitchFamily="2" charset="0"/>
                <a:sym typeface="+mn-ea"/>
              </a:rPr>
              <a:t>x statistics for </a:t>
            </a:r>
            <a:endParaRPr lang="en-US" altLang="en-US" dirty="0">
              <a:latin typeface="Roboto Light" panose="02000000000000000000" pitchFamily="2" charset="0"/>
              <a:ea typeface="Roboto Light" panose="02000000000000000000" pitchFamily="2" charset="0"/>
              <a:sym typeface="+mn-ea"/>
            </a:endParaRPr>
          </a:p>
          <a:p>
            <a:pPr algn="ctr"/>
            <a:r>
              <a:rPr lang="en-US" altLang="en-US" dirty="0">
                <a:solidFill>
                  <a:schemeClr val="tx1"/>
                </a:solidFill>
                <a:latin typeface="Roboto Light" panose="02000000000000000000" pitchFamily="2" charset="0"/>
                <a:ea typeface="Roboto Light" panose="02000000000000000000" pitchFamily="2" charset="0"/>
                <a:sym typeface="+mn-ea"/>
              </a:rPr>
              <a:t>the expression </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altLang="en-US" sz="3200" b="0" dirty="0">
                <a:solidFill>
                  <a:srgbClr val="16229A"/>
                </a:solidFill>
                <a:latin typeface="Roboto Medium" panose="02000000000000000000" pitchFamily="2" charset="0"/>
                <a:ea typeface="Roboto Medium" panose="02000000000000000000" pitchFamily="2" charset="0"/>
              </a:rPr>
              <a:t>Solutions From PostgreSQL</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Self Introduction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2" name="Text Placeholder 11"/>
          <p:cNvSpPr>
            <a:spLocks noGrp="1"/>
          </p:cNvSpPr>
          <p:nvPr>
            <p:ph type="body" sz="quarter" idx="15"/>
          </p:nvPr>
        </p:nvSpPr>
        <p:spPr>
          <a:xfrm>
            <a:off x="441325" y="1111250"/>
            <a:ext cx="10799445" cy="4634865"/>
          </a:xfrm>
        </p:spPr>
        <p:txBody>
          <a:bodyPr>
            <a:noAutofit/>
          </a:bodyPr>
          <a:lstStyle/>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Core developer in Postgres Professional since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B.S. in Computer Science (Informatics and Computer Science), </a:t>
            </a:r>
            <a:br>
              <a:rPr lang="en-US" altLang="en-US" sz="2400" dirty="0">
                <a:solidFill>
                  <a:schemeClr val="tx1"/>
                </a:solidFill>
                <a:latin typeface="Roboto Light" panose="02000000000000000000" pitchFamily="2" charset="0"/>
                <a:ea typeface="Roboto Light" panose="02000000000000000000" pitchFamily="2" charset="0"/>
                <a:sym typeface="+mn-ea"/>
              </a:rPr>
            </a:br>
            <a:r>
              <a:rPr lang="en-US" altLang="en-US" sz="2400" dirty="0">
                <a:solidFill>
                  <a:schemeClr val="tx1"/>
                </a:solidFill>
                <a:latin typeface="Roboto Light" panose="02000000000000000000" pitchFamily="2" charset="0"/>
                <a:ea typeface="Roboto Light" panose="02000000000000000000" pitchFamily="2" charset="0"/>
                <a:sym typeface="+mn-ea"/>
              </a:rPr>
              <a:t>State Dubna University,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Certificate of advanced training “Big data analytics”,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Contributing to the PostgreSQL project since 2023</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OR to ANY transformation</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Self-Join-Elimination</a:t>
            </a:r>
            <a:endParaRPr lang="en-US" altLang="en-US" dirty="0">
              <a:solidFill>
                <a:schemeClr val="tx1"/>
              </a:solidFill>
              <a:latin typeface="Roboto Medium" panose="02000000000000000000" pitchFamily="2" charset="0"/>
              <a:ea typeface="Roboto Medium" panose="02000000000000000000" pitchFamily="2" charset="0"/>
              <a:sym typeface="+mn-ea"/>
            </a:endParaRPr>
          </a:p>
          <a:p>
            <a:pPr marL="457200" lvl="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Designed extensions: </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AQO</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err="1">
                <a:solidFill>
                  <a:schemeClr val="accent1"/>
                </a:solidFill>
                <a:latin typeface="Roboto Medium" panose="02000000000000000000" pitchFamily="2" charset="0"/>
                <a:ea typeface="Roboto Medium" panose="02000000000000000000" pitchFamily="2" charset="0"/>
                <a:sym typeface="+mn-ea"/>
              </a:rPr>
              <a:t>sr_plan</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err="1">
                <a:solidFill>
                  <a:schemeClr val="accent1"/>
                </a:solidFill>
                <a:latin typeface="Roboto Medium" panose="02000000000000000000" pitchFamily="2" charset="0"/>
                <a:ea typeface="Roboto Medium" panose="02000000000000000000" pitchFamily="2" charset="0"/>
                <a:sym typeface="+mn-ea"/>
              </a:rPr>
              <a:t>replaning</a:t>
            </a:r>
            <a:endParaRPr lang="en-US" altLang="en-US" dirty="0">
              <a:solidFill>
                <a:schemeClr val="accent1"/>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fld>
            <a:endParaRPr lang="ru-RU" dirty="0"/>
          </a:p>
        </p:txBody>
      </p:sp>
      <p:pic>
        <p:nvPicPr>
          <p:cNvPr id="5" name="Рисунок 4"/>
          <p:cNvPicPr>
            <a:picLocks noChangeAspect="1"/>
          </p:cNvPicPr>
          <p:nvPr/>
        </p:nvPicPr>
        <p:blipFill>
          <a:blip r:embed="rId1"/>
          <a:stretch>
            <a:fillRect/>
          </a:stretch>
        </p:blipFill>
        <p:spPr>
          <a:xfrm>
            <a:off x="8774322" y="3063196"/>
            <a:ext cx="2834611" cy="273707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Placeholder 5"/>
          <p:cNvSpPr>
            <a:spLocks noGrp="1"/>
          </p:cNvSpPr>
          <p:nvPr/>
        </p:nvSpPr>
        <p:spPr>
          <a:xfrm>
            <a:off x="538472" y="1302385"/>
            <a:ext cx="10032365" cy="4253230"/>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l">
              <a:buFont typeface="Arial" panose="02080604020202020204" pitchFamily="34" charset="0"/>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can store the actual cardinality of nodes and passes it to the optimizer next time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store the selectivity of nodes to determine whether cardinality is appropriate for current </a:t>
            </a:r>
            <a:r>
              <a:rPr lang="en-US" altLang="en-US" sz="2400" b="0" dirty="0" err="1">
                <a:solidFill>
                  <a:schemeClr val="tx1"/>
                </a:solidFill>
                <a:latin typeface="Roboto Light" panose="02000000000000000000" pitchFamily="2" charset="0"/>
                <a:ea typeface="Roboto Light" panose="02000000000000000000" pitchFamily="2" charset="0"/>
              </a:rPr>
              <a:t>selectivities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learn from mistakes and correct data</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sz="3200" b="0" dirty="0">
                <a:solidFill>
                  <a:srgbClr val="16229A"/>
                </a:solidFill>
                <a:latin typeface="Roboto Medium" panose="02000000000000000000" pitchFamily="2" charset="0"/>
                <a:ea typeface="Roboto Medium" panose="02000000000000000000" pitchFamily="2" charset="0"/>
              </a:rPr>
              <a:t>The </a:t>
            </a:r>
            <a:r>
              <a:rPr lang="en-US" altLang="en-US" sz="3200" b="0" dirty="0">
                <a:solidFill>
                  <a:srgbClr val="16229A"/>
                </a:solidFill>
                <a:latin typeface="Roboto Medium" panose="02000000000000000000" pitchFamily="2" charset="0"/>
                <a:ea typeface="Roboto Medium" panose="02000000000000000000" pitchFamily="2" charset="0"/>
              </a:rPr>
              <a:t>M</a:t>
            </a:r>
            <a:r>
              <a:rPr lang="en-US" sz="3200" b="0" dirty="0">
                <a:solidFill>
                  <a:srgbClr val="16229A"/>
                </a:solidFill>
                <a:latin typeface="Roboto Medium" panose="02000000000000000000" pitchFamily="2" charset="0"/>
                <a:ea typeface="Roboto Medium" panose="02000000000000000000" pitchFamily="2" charset="0"/>
              </a:rPr>
              <a:t>emory </a:t>
            </a:r>
            <a:r>
              <a:rPr lang="en-US" altLang="en-US" sz="3200" b="0" dirty="0">
                <a:solidFill>
                  <a:srgbClr val="16229A"/>
                </a:solidFill>
                <a:latin typeface="Roboto Medium" panose="02000000000000000000" pitchFamily="2" charset="0"/>
                <a:ea typeface="Roboto Medium" panose="02000000000000000000" pitchFamily="2" charset="0"/>
              </a:rPr>
              <a:t>F</a:t>
            </a:r>
            <a:r>
              <a:rPr lang="en-US" sz="3200" b="0" dirty="0">
                <a:solidFill>
                  <a:srgbClr val="16229A"/>
                </a:solidFill>
                <a:latin typeface="Roboto Medium" panose="02000000000000000000" pitchFamily="2" charset="0"/>
                <a:ea typeface="Roboto Medium" panose="02000000000000000000" pitchFamily="2" charset="0"/>
              </a:rPr>
              <a:t>or </a:t>
            </a:r>
            <a:r>
              <a:rPr lang="en-US" altLang="en-US" sz="3200" b="0" dirty="0">
                <a:solidFill>
                  <a:srgbClr val="16229A"/>
                </a:solidFill>
                <a:latin typeface="Roboto Medium" panose="02000000000000000000" pitchFamily="2" charset="0"/>
                <a:ea typeface="Roboto Medium" panose="02000000000000000000" pitchFamily="2" charset="0"/>
              </a:rPr>
              <a:t>P</a:t>
            </a:r>
            <a:r>
              <a:rPr lang="en-US" sz="3200" b="0" dirty="0">
                <a:solidFill>
                  <a:srgbClr val="16229A"/>
                </a:solidFill>
                <a:latin typeface="Roboto Medium" panose="02000000000000000000" pitchFamily="2" charset="0"/>
                <a:ea typeface="Roboto Medium" panose="02000000000000000000" pitchFamily="2" charset="0"/>
              </a:rPr>
              <a:t>lanner</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Rounded Rectangular Callout 3"/>
          <p:cNvSpPr/>
          <p:nvPr/>
        </p:nvSpPr>
        <p:spPr>
          <a:xfrm>
            <a:off x="7433945" y="4657725"/>
            <a:ext cx="4135120" cy="1398270"/>
          </a:xfrm>
          <a:prstGeom prst="wedgeRoundRectCallout">
            <a:avLst>
              <a:gd name="adj1" fmla="val -51781"/>
              <a:gd name="adj2" fmla="val -68528"/>
              <a:gd name="adj3" fmla="val 16667"/>
            </a:avLst>
          </a:prstGeom>
          <a:gradFill flip="none" rotWithShape="1">
            <a:gsLst>
              <a:gs pos="0">
                <a:schemeClr val="bg1">
                  <a:lumMod val="95000"/>
                </a:schemeClr>
              </a:gs>
              <a:gs pos="46000">
                <a:schemeClr val="accent1">
                  <a:lumMod val="95000"/>
                  <a:lumOff val="5000"/>
                </a:schemeClr>
              </a:gs>
              <a:gs pos="100000">
                <a:schemeClr val="accent1">
                  <a:lumMod val="60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2400" dirty="0">
                <a:solidFill>
                  <a:schemeClr val="bg1"/>
                </a:solidFill>
                <a:latin typeface="Roboto Medium" panose="02000000000000000000" pitchFamily="2" charset="0"/>
                <a:ea typeface="Roboto Medium" panose="02000000000000000000" pitchFamily="2" charset="0"/>
              </a:rPr>
              <a:t>It is the main idea that AQO is based on!</a:t>
            </a:r>
            <a:endParaRPr lang="en-US" altLang="en-US" sz="2400" dirty="0">
              <a:solidFill>
                <a:schemeClr val="bg1"/>
              </a:solidFill>
              <a:latin typeface="Roboto Medium" panose="02000000000000000000" pitchFamily="2" charset="0"/>
              <a:ea typeface="Roboto Medium" panose="02000000000000000000" pitchFamily="2" charset="0"/>
            </a:endParaRPr>
          </a:p>
        </p:txBody>
      </p:sp>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sz="3200" b="0" dirty="0">
                <a:solidFill>
                  <a:srgbClr val="16229A"/>
                </a:solidFill>
                <a:latin typeface="Roboto Medium" panose="02000000000000000000" pitchFamily="2" charset="0"/>
                <a:ea typeface="Roboto Medium" panose="02000000000000000000" pitchFamily="2" charset="0"/>
              </a:rPr>
              <a:t>The </a:t>
            </a:r>
            <a:r>
              <a:rPr lang="en-US" altLang="en-US" sz="3200" b="0" dirty="0">
                <a:solidFill>
                  <a:srgbClr val="16229A"/>
                </a:solidFill>
                <a:latin typeface="Roboto Medium" panose="02000000000000000000" pitchFamily="2" charset="0"/>
                <a:ea typeface="Roboto Medium" panose="02000000000000000000" pitchFamily="2" charset="0"/>
              </a:rPr>
              <a:t>M</a:t>
            </a:r>
            <a:r>
              <a:rPr lang="en-US" sz="3200" b="0" dirty="0">
                <a:solidFill>
                  <a:srgbClr val="16229A"/>
                </a:solidFill>
                <a:latin typeface="Roboto Medium" panose="02000000000000000000" pitchFamily="2" charset="0"/>
                <a:ea typeface="Roboto Medium" panose="02000000000000000000" pitchFamily="2" charset="0"/>
              </a:rPr>
              <a:t>emory </a:t>
            </a:r>
            <a:r>
              <a:rPr lang="en-US" altLang="en-US" sz="3200" b="0" dirty="0">
                <a:solidFill>
                  <a:srgbClr val="16229A"/>
                </a:solidFill>
                <a:latin typeface="Roboto Medium" panose="02000000000000000000" pitchFamily="2" charset="0"/>
                <a:ea typeface="Roboto Medium" panose="02000000000000000000" pitchFamily="2" charset="0"/>
              </a:rPr>
              <a:t>F</a:t>
            </a:r>
            <a:r>
              <a:rPr lang="en-US" sz="3200" b="0" dirty="0">
                <a:solidFill>
                  <a:srgbClr val="16229A"/>
                </a:solidFill>
                <a:latin typeface="Roboto Medium" panose="02000000000000000000" pitchFamily="2" charset="0"/>
                <a:ea typeface="Roboto Medium" panose="02000000000000000000" pitchFamily="2" charset="0"/>
              </a:rPr>
              <a:t>or </a:t>
            </a:r>
            <a:r>
              <a:rPr lang="en-US" altLang="en-US" sz="3200" b="0" dirty="0">
                <a:solidFill>
                  <a:srgbClr val="16229A"/>
                </a:solidFill>
                <a:latin typeface="Roboto Medium" panose="02000000000000000000" pitchFamily="2" charset="0"/>
                <a:ea typeface="Roboto Medium" panose="02000000000000000000" pitchFamily="2" charset="0"/>
              </a:rPr>
              <a:t>P</a:t>
            </a:r>
            <a:r>
              <a:rPr lang="en-US" sz="3200" b="0" dirty="0">
                <a:solidFill>
                  <a:srgbClr val="16229A"/>
                </a:solidFill>
                <a:latin typeface="Roboto Medium" panose="02000000000000000000" pitchFamily="2" charset="0"/>
                <a:ea typeface="Roboto Medium" panose="02000000000000000000" pitchFamily="2" charset="0"/>
              </a:rPr>
              <a:t>lanner</a:t>
            </a:r>
            <a:endParaRPr lang="en-US" sz="3200" b="0" dirty="0">
              <a:solidFill>
                <a:srgbClr val="16229A"/>
              </a:solidFill>
              <a:latin typeface="Roboto Medium" panose="02000000000000000000" pitchFamily="2" charset="0"/>
              <a:ea typeface="Roboto Medium" panose="02000000000000000000" pitchFamily="2" charset="0"/>
            </a:endParaRPr>
          </a:p>
        </p:txBody>
      </p:sp>
      <p:sp>
        <p:nvSpPr>
          <p:cNvPr id="3" name="Text Placeholder 5"/>
          <p:cNvSpPr>
            <a:spLocks noGrp="1"/>
          </p:cNvSpPr>
          <p:nvPr/>
        </p:nvSpPr>
        <p:spPr>
          <a:xfrm>
            <a:off x="538472" y="1302385"/>
            <a:ext cx="10032365" cy="4253230"/>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l">
              <a:buFont typeface="Arial" panose="02080604020202020204" pitchFamily="34" charset="0"/>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can store the actual cardinality of nodes and passes it to the optimizer next time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store the selectivity of nodes to determine whether cardinality is appropriate for current </a:t>
            </a:r>
            <a:r>
              <a:rPr lang="en-US" altLang="en-US" sz="2400" b="0" dirty="0" err="1">
                <a:solidFill>
                  <a:schemeClr val="tx1"/>
                </a:solidFill>
                <a:latin typeface="Roboto Light" panose="02000000000000000000" pitchFamily="2" charset="0"/>
                <a:ea typeface="Roboto Light" panose="02000000000000000000" pitchFamily="2" charset="0"/>
              </a:rPr>
              <a:t>selectivities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learn from mistakes and correct data</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algn="l">
              <a:buFont typeface="Arial" panose="02080604020202020204" pitchFamily="34" charset="0"/>
            </a:pPr>
            <a:endParaRPr lang="en-US" altLang="en-US" sz="2000" dirty="0">
              <a:ln w="6600">
                <a:solidFill>
                  <a:schemeClr val="accent2"/>
                </a:solidFill>
                <a:prstDash val="solid"/>
              </a:ln>
              <a:solidFill>
                <a:srgbClr val="FFFFFF"/>
              </a:solidFill>
              <a:effectLst>
                <a:glow rad="127000">
                  <a:srgbClr val="C00000"/>
                </a:glow>
                <a:outerShdw dist="38100" dir="2700000" algn="tl" rotWithShape="0">
                  <a:schemeClr val="accent2"/>
                </a:outerShdw>
              </a:effectLst>
            </a:endParaRPr>
          </a:p>
          <a:p>
            <a:pPr marL="342900" indent="-342900" algn="l">
              <a:buFont typeface="Arial" panose="02080604020202020204" pitchFamily="34" charset="0"/>
              <a:buChar char="•"/>
            </a:pPr>
            <a:endParaRPr lang="en-US" altLang="en-US" sz="2000" dirty="0">
              <a:ln w="6600">
                <a:solidFill>
                  <a:schemeClr val="accent2"/>
                </a:solidFill>
                <a:prstDash val="solid"/>
              </a:ln>
              <a:solidFill>
                <a:srgbClr val="FFFFFF"/>
              </a:solidFill>
              <a:effectLst>
                <a:glow rad="127000">
                  <a:srgbClr val="C00000"/>
                </a:glow>
                <a:outerShdw dist="38100" dir="2700000" algn="tl" rotWithShape="0">
                  <a:schemeClr val="accent2"/>
                </a:outerShdw>
              </a:effectLst>
            </a:endParaRPr>
          </a:p>
        </p:txBody>
      </p:sp>
      <p:sp>
        <p:nvSpPr>
          <p:cNvPr id="2" name="Text Box 1"/>
          <p:cNvSpPr txBox="1"/>
          <p:nvPr/>
        </p:nvSpPr>
        <p:spPr>
          <a:xfrm>
            <a:off x="554271" y="1230023"/>
            <a:ext cx="5489575" cy="1753235"/>
          </a:xfrm>
          <a:prstGeom prst="rect">
            <a:avLst/>
          </a:prstGeom>
          <a:noFill/>
        </p:spPr>
        <p:txBody>
          <a:bodyPr wrap="square" rtlCol="0" anchor="t">
            <a:spAutoFit/>
            <a:scene3d>
              <a:camera prst="orthographicFront"/>
              <a:lightRig rig="threePt" dir="t"/>
            </a:scene3d>
          </a:bodyPr>
          <a:lstStyle/>
          <a:p>
            <a:r>
              <a:rPr lang="en-US" altLang="en-US" dirty="0">
                <a:solidFill>
                  <a:schemeClr val="tx1"/>
                </a:solidFill>
                <a:latin typeface="Roboto Light" panose="02000000000000000000" pitchFamily="2" charset="0"/>
                <a:ea typeface="Roboto Light" panose="02000000000000000000" pitchFamily="2" charset="0"/>
              </a:rPr>
              <a:t>For example:</a:t>
            </a:r>
            <a:endParaRPr lang="en-US" dirty="0">
              <a:solidFill>
                <a:schemeClr val="tx1"/>
              </a:solidFill>
              <a:latin typeface="Roboto Light" panose="02000000000000000000" pitchFamily="2" charset="0"/>
              <a:ea typeface="Roboto Light" panose="02000000000000000000" pitchFamily="2" charset="0"/>
            </a:endParaRPr>
          </a:p>
          <a:p>
            <a:r>
              <a:rPr lang="en-US" dirty="0">
                <a:solidFill>
                  <a:schemeClr val="tx1"/>
                </a:solidFill>
                <a:latin typeface="Roboto Light" panose="02000000000000000000" pitchFamily="2" charset="0"/>
                <a:ea typeface="Roboto Light" panose="02000000000000000000" pitchFamily="2" charset="0"/>
              </a:rPr>
              <a:t>explain analyze </a:t>
            </a:r>
            <a:r>
              <a:rPr lang="en-US" altLang="en-US" dirty="0">
                <a:solidFill>
                  <a:schemeClr val="tx1"/>
                </a:solidFill>
                <a:latin typeface="Roboto Light" panose="02000000000000000000" pitchFamily="2" charset="0"/>
                <a:ea typeface="Roboto Light" panose="02000000000000000000" pitchFamily="2" charset="0"/>
              </a:rPr>
              <a:t>SELECT</a:t>
            </a:r>
            <a:r>
              <a:rPr lang="en-US" dirty="0">
                <a:solidFill>
                  <a:schemeClr val="tx1"/>
                </a:solidFill>
                <a:latin typeface="Roboto Light" panose="02000000000000000000" pitchFamily="2" charset="0"/>
                <a:ea typeface="Roboto Light" panose="02000000000000000000" pitchFamily="2" charset="0"/>
              </a:rPr>
              <a:t> *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FROM</a:t>
            </a:r>
            <a:r>
              <a:rPr lang="en-US" dirty="0">
                <a:solidFill>
                  <a:schemeClr val="tx1"/>
                </a:solidFill>
                <a:latin typeface="Roboto Light" panose="02000000000000000000" pitchFamily="2" charset="0"/>
                <a:ea typeface="Roboto Light" panose="02000000000000000000" pitchFamily="2" charset="0"/>
              </a:rPr>
              <a:t> t1, t2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WHERE</a:t>
            </a:r>
            <a:r>
              <a:rPr lang="en-US" dirty="0">
                <a:solidFill>
                  <a:schemeClr val="tx1"/>
                </a:solidFill>
                <a:latin typeface="Roboto Light" panose="02000000000000000000" pitchFamily="2" charset="0"/>
                <a:ea typeface="Roboto Light" panose="02000000000000000000" pitchFamily="2" charset="0"/>
              </a:rPr>
              <a:t> t1.x = t2.y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t1.t = '1'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t2.c </a:t>
            </a:r>
            <a:r>
              <a:rPr lang="en-US" altLang="en-US" dirty="0">
                <a:solidFill>
                  <a:schemeClr val="tx1"/>
                </a:solidFill>
                <a:latin typeface="Roboto Light" panose="02000000000000000000" pitchFamily="2" charset="0"/>
                <a:ea typeface="Roboto Light" panose="02000000000000000000" pitchFamily="2" charset="0"/>
              </a:rPr>
              <a:t>&gt;</a:t>
            </a:r>
            <a:r>
              <a:rPr lang="en-US" dirty="0">
                <a:solidFill>
                  <a:schemeClr val="tx1"/>
                </a:solidFill>
                <a:latin typeface="Roboto Light" panose="02000000000000000000" pitchFamily="2" charset="0"/>
                <a:ea typeface="Roboto Light" panose="02000000000000000000" pitchFamily="2" charset="0"/>
              </a:rPr>
              <a:t> 2;</a:t>
            </a:r>
            <a:endParaRPr lang="en-US" dirty="0">
              <a:solidFill>
                <a:schemeClr val="tx1"/>
              </a:solidFill>
              <a:latin typeface="Roboto Light" panose="02000000000000000000" pitchFamily="2" charset="0"/>
              <a:ea typeface="Roboto Light" panose="02000000000000000000" pitchFamily="2" charset="0"/>
            </a:endParaRPr>
          </a:p>
        </p:txBody>
      </p:sp>
      <p:sp>
        <p:nvSpPr>
          <p:cNvPr id="7" name="Rectangle 6"/>
          <p:cNvSpPr/>
          <p:nvPr/>
        </p:nvSpPr>
        <p:spPr>
          <a:xfrm>
            <a:off x="1573763" y="3180265"/>
            <a:ext cx="1584960" cy="49784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a:solidFill>
                  <a:schemeClr val="tx1"/>
                </a:solidFill>
                <a:latin typeface="Roboto Medium" panose="02000000000000000000" pitchFamily="2" charset="0"/>
                <a:ea typeface="Roboto Medium" panose="02000000000000000000" pitchFamily="2" charset="0"/>
              </a:rPr>
              <a:t>Nested</a:t>
            </a:r>
            <a:r>
              <a:rPr lang="en-US" altLang="en-US" sz="1400" b="1" dirty="0">
                <a:solidFill>
                  <a:schemeClr val="tx1"/>
                </a:solidFill>
                <a:latin typeface="Roboto Medium" panose="02000000000000000000" pitchFamily="2" charset="0"/>
                <a:ea typeface="Roboto Medium" panose="02000000000000000000" pitchFamily="2" charset="0"/>
              </a:rPr>
              <a:t> Loop</a:t>
            </a:r>
            <a:endParaRPr lang="en-US" altLang="en-US" sz="1400" b="1" dirty="0">
              <a:solidFill>
                <a:schemeClr val="tx1"/>
              </a:solidFill>
              <a:latin typeface="Roboto Medium" panose="02000000000000000000" pitchFamily="2" charset="0"/>
              <a:ea typeface="Roboto Medium" panose="02000000000000000000" pitchFamily="2" charset="0"/>
            </a:endParaRPr>
          </a:p>
        </p:txBody>
      </p:sp>
      <p:sp>
        <p:nvSpPr>
          <p:cNvPr id="8" name="Rectangle 7"/>
          <p:cNvSpPr/>
          <p:nvPr/>
        </p:nvSpPr>
        <p:spPr>
          <a:xfrm>
            <a:off x="948923" y="3938455"/>
            <a:ext cx="1371600" cy="4572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a:solidFill>
                  <a:schemeClr val="tx1"/>
                </a:solidFill>
                <a:latin typeface="Roboto Medium" panose="02000000000000000000" pitchFamily="2" charset="0"/>
                <a:ea typeface="Roboto Medium" panose="02000000000000000000" pitchFamily="2" charset="0"/>
              </a:rPr>
              <a:t>SeqScan t1</a:t>
            </a:r>
            <a:endParaRPr lang="en-US" altLang="en-US" sz="1400">
              <a:solidFill>
                <a:schemeClr val="tx1"/>
              </a:solidFill>
              <a:latin typeface="Roboto Medium" panose="02000000000000000000" pitchFamily="2" charset="0"/>
              <a:ea typeface="Roboto Medium" panose="02000000000000000000" pitchFamily="2" charset="0"/>
            </a:endParaRPr>
          </a:p>
        </p:txBody>
      </p:sp>
      <p:sp>
        <p:nvSpPr>
          <p:cNvPr id="9" name="Rectangle 8"/>
          <p:cNvSpPr/>
          <p:nvPr/>
        </p:nvSpPr>
        <p:spPr>
          <a:xfrm>
            <a:off x="2471653" y="3938455"/>
            <a:ext cx="1371600" cy="4572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err="1">
                <a:solidFill>
                  <a:schemeClr val="tx1"/>
                </a:solidFill>
                <a:latin typeface="Roboto Medium" panose="02000000000000000000" pitchFamily="2" charset="0"/>
                <a:ea typeface="Roboto Medium" panose="02000000000000000000" pitchFamily="2" charset="0"/>
              </a:rPr>
              <a:t>SeqScan</a:t>
            </a:r>
            <a:r>
              <a:rPr lang="en-US" altLang="en-US" sz="1400" dirty="0">
                <a:solidFill>
                  <a:schemeClr val="tx1"/>
                </a:solidFill>
                <a:latin typeface="Roboto Medium" panose="02000000000000000000" pitchFamily="2" charset="0"/>
                <a:ea typeface="Roboto Medium" panose="02000000000000000000" pitchFamily="2" charset="0"/>
              </a:rPr>
              <a:t> t2</a:t>
            </a:r>
            <a:endParaRPr lang="en-US" altLang="en-US" sz="1400" dirty="0">
              <a:solidFill>
                <a:schemeClr val="tx1"/>
              </a:solidFill>
              <a:latin typeface="Roboto Medium" panose="02000000000000000000" pitchFamily="2" charset="0"/>
              <a:ea typeface="Roboto Medium" panose="02000000000000000000" pitchFamily="2" charset="0"/>
            </a:endParaRPr>
          </a:p>
        </p:txBody>
      </p:sp>
      <p:sp>
        <p:nvSpPr>
          <p:cNvPr id="10" name="Rectangular Callout 9"/>
          <p:cNvSpPr/>
          <p:nvPr/>
        </p:nvSpPr>
        <p:spPr>
          <a:xfrm>
            <a:off x="3567663" y="4669975"/>
            <a:ext cx="2411730" cy="548640"/>
          </a:xfrm>
          <a:prstGeom prst="wedgeRectCallout">
            <a:avLst>
              <a:gd name="adj1" fmla="val -61043"/>
              <a:gd name="adj2" fmla="val -1090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err="1">
                <a:solidFill>
                  <a:schemeClr val="tx1"/>
                </a:solidFill>
                <a:latin typeface="Roboto Medium" panose="02000000000000000000" pitchFamily="2" charset="0"/>
                <a:ea typeface="Roboto Medium" panose="02000000000000000000" pitchFamily="2" charset="0"/>
                <a:sym typeface="+mn-ea"/>
              </a:rPr>
              <a:t>relid</a:t>
            </a:r>
            <a:r>
              <a:rPr lang="en-US" altLang="en-US" sz="1400" dirty="0">
                <a:solidFill>
                  <a:schemeClr val="tx1"/>
                </a:solidFill>
                <a:latin typeface="Roboto Medium" panose="02000000000000000000" pitchFamily="2" charset="0"/>
                <a:ea typeface="Roboto Medium" panose="02000000000000000000" pitchFamily="2" charset="0"/>
                <a:sym typeface="+mn-ea"/>
              </a:rPr>
              <a:t> = 2, clause: c&gt;2</a:t>
            </a:r>
            <a:endParaRPr lang="en-US" altLang="en-US" sz="1400" dirty="0">
              <a:solidFill>
                <a:schemeClr val="tx1"/>
              </a:solidFill>
              <a:latin typeface="Roboto Medium" panose="02000000000000000000" pitchFamily="2" charset="0"/>
              <a:ea typeface="Roboto Medium" panose="02000000000000000000" pitchFamily="2" charset="0"/>
            </a:endParaRPr>
          </a:p>
          <a:p>
            <a:pPr algn="ctr"/>
            <a:r>
              <a:rPr lang="en-US" altLang="en-US" sz="1400" dirty="0">
                <a:solidFill>
                  <a:schemeClr val="tx1"/>
                </a:solidFill>
                <a:latin typeface="Roboto Medium" panose="02000000000000000000" pitchFamily="2" charset="0"/>
                <a:ea typeface="Roboto Medium" panose="02000000000000000000" pitchFamily="2" charset="0"/>
                <a:sym typeface="+mn-ea"/>
              </a:rPr>
              <a:t>selectivity: { 0.33 }</a:t>
            </a:r>
            <a:endParaRPr lang="en-US" altLang="en-US" sz="1400" dirty="0">
              <a:solidFill>
                <a:schemeClr val="tx1"/>
              </a:solidFill>
              <a:latin typeface="Roboto Medium" panose="02000000000000000000" pitchFamily="2" charset="0"/>
              <a:ea typeface="Roboto Medium" panose="02000000000000000000" pitchFamily="2" charset="0"/>
              <a:sym typeface="+mn-ea"/>
            </a:endParaRPr>
          </a:p>
        </p:txBody>
      </p:sp>
      <p:sp>
        <p:nvSpPr>
          <p:cNvPr id="11" name="Rectangular Callout 10"/>
          <p:cNvSpPr/>
          <p:nvPr/>
        </p:nvSpPr>
        <p:spPr>
          <a:xfrm>
            <a:off x="947653" y="4669975"/>
            <a:ext cx="2487930" cy="548640"/>
          </a:xfrm>
          <a:prstGeom prst="wedgeRectCallout">
            <a:avLst>
              <a:gd name="adj1" fmla="val -31396"/>
              <a:gd name="adj2" fmla="val -10648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1400" dirty="0" err="1">
                <a:solidFill>
                  <a:schemeClr val="tx1"/>
                </a:solidFill>
                <a:latin typeface="Roboto Medium" panose="02000000000000000000" pitchFamily="2" charset="0"/>
                <a:ea typeface="Roboto Medium" panose="02000000000000000000" pitchFamily="2" charset="0"/>
              </a:rPr>
              <a:t>relid</a:t>
            </a:r>
            <a:r>
              <a:rPr lang="en-US" altLang="en-US" sz="1400" dirty="0">
                <a:solidFill>
                  <a:schemeClr val="tx1"/>
                </a:solidFill>
                <a:latin typeface="Roboto Medium" panose="02000000000000000000" pitchFamily="2" charset="0"/>
                <a:ea typeface="Roboto Medium" panose="02000000000000000000" pitchFamily="2" charset="0"/>
              </a:rPr>
              <a:t> = 1, clause: t = '1'</a:t>
            </a:r>
            <a:endParaRPr lang="en-US" altLang="en-US" sz="1400" dirty="0">
              <a:solidFill>
                <a:schemeClr val="tx1"/>
              </a:solidFill>
              <a:latin typeface="Roboto Medium" panose="02000000000000000000" pitchFamily="2" charset="0"/>
              <a:ea typeface="Roboto Medium" panose="02000000000000000000" pitchFamily="2" charset="0"/>
            </a:endParaRPr>
          </a:p>
          <a:p>
            <a:pPr algn="ctr"/>
            <a:r>
              <a:rPr lang="en-US" altLang="en-US" sz="1400" dirty="0">
                <a:solidFill>
                  <a:schemeClr val="tx1"/>
                </a:solidFill>
                <a:latin typeface="Roboto Medium" panose="02000000000000000000" pitchFamily="2" charset="0"/>
                <a:ea typeface="Roboto Medium" panose="02000000000000000000" pitchFamily="2" charset="0"/>
              </a:rPr>
              <a:t>selectivity: { 0.005 }</a:t>
            </a:r>
            <a:endParaRPr lang="en-US" altLang="en-US" sz="1400" dirty="0">
              <a:solidFill>
                <a:schemeClr val="tx1"/>
              </a:solidFill>
              <a:latin typeface="Roboto Medium" panose="02000000000000000000" pitchFamily="2" charset="0"/>
              <a:ea typeface="Roboto Medium" panose="02000000000000000000" pitchFamily="2" charset="0"/>
            </a:endParaRPr>
          </a:p>
        </p:txBody>
      </p:sp>
      <p:sp>
        <p:nvSpPr>
          <p:cNvPr id="12" name="Rectangular Callout 11"/>
          <p:cNvSpPr/>
          <p:nvPr/>
        </p:nvSpPr>
        <p:spPr>
          <a:xfrm>
            <a:off x="3299058" y="3074220"/>
            <a:ext cx="3634105" cy="723900"/>
          </a:xfrm>
          <a:prstGeom prst="wedgeRectCallout">
            <a:avLst>
              <a:gd name="adj1" fmla="val -56558"/>
              <a:gd name="adj2" fmla="val -573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1400" dirty="0" err="1">
                <a:solidFill>
                  <a:schemeClr val="tx1"/>
                </a:solidFill>
                <a:latin typeface="Roboto Medium" panose="02000000000000000000" pitchFamily="2" charset="0"/>
                <a:ea typeface="Roboto Medium" panose="02000000000000000000" pitchFamily="2" charset="0"/>
              </a:rPr>
              <a:t>relids</a:t>
            </a: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 = {1,2}</a:t>
            </a:r>
            <a:endPar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endParaRPr>
          </a:p>
          <a:p>
            <a:pPr algn="ct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selectivity: </a:t>
            </a:r>
            <a:b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b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{0.33, 0.005, 0.005 }</a:t>
            </a:r>
            <a:endPar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endParaRPr>
          </a:p>
        </p:txBody>
      </p:sp>
      <p:cxnSp>
        <p:nvCxnSpPr>
          <p:cNvPr id="13" name="Elbow Connector 12"/>
          <p:cNvCxnSpPr>
            <a:stCxn id="7" idx="2"/>
            <a:endCxn id="8" idx="0"/>
          </p:cNvCxnSpPr>
          <p:nvPr/>
        </p:nvCxnSpPr>
        <p:spPr>
          <a:xfrm rot="5400000">
            <a:off x="1870308" y="3442520"/>
            <a:ext cx="260350" cy="731520"/>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7" idx="2"/>
            <a:endCxn id="9" idx="0"/>
          </p:cNvCxnSpPr>
          <p:nvPr/>
        </p:nvCxnSpPr>
        <p:spPr>
          <a:xfrm rot="16200000" flipH="1">
            <a:off x="2631673" y="3412675"/>
            <a:ext cx="260350" cy="791210"/>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Slide Number Placeholder 14"/>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b="0"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p:txBody>
      </p:sp>
      <p:sp>
        <p:nvSpPr>
          <p:cNvPr id="2" name="Text Box 1"/>
          <p:cNvSpPr txBox="1"/>
          <p:nvPr/>
        </p:nvSpPr>
        <p:spPr>
          <a:xfrm>
            <a:off x="606425" y="1459572"/>
            <a:ext cx="5489575" cy="3569335"/>
          </a:xfrm>
          <a:prstGeom prst="rect">
            <a:avLst/>
          </a:prstGeom>
          <a:noFill/>
        </p:spPr>
        <p:txBody>
          <a:bodyPr wrap="square" rtlCol="0" anchor="t">
            <a:spAutoFit/>
            <a:scene3d>
              <a:camera prst="orthographicFront"/>
              <a:lightRig rig="threePt" dir="t"/>
            </a:scene3d>
          </a:bodyPr>
          <a:lstStyle/>
          <a:p>
            <a:r>
              <a:rPr lang="en-US" altLang="en-US" dirty="0">
                <a:solidFill>
                  <a:schemeClr val="tx1"/>
                </a:solidFill>
                <a:latin typeface="Roboto Light" panose="02000000000000000000" pitchFamily="2" charset="0"/>
                <a:ea typeface="Roboto Light" panose="02000000000000000000" pitchFamily="2" charset="0"/>
              </a:rPr>
              <a:t>For example:</a:t>
            </a:r>
            <a:endParaRPr lang="en-US" dirty="0">
              <a:solidFill>
                <a:schemeClr val="tx1"/>
              </a:solidFill>
              <a:latin typeface="Roboto Light" panose="02000000000000000000" pitchFamily="2" charset="0"/>
              <a:ea typeface="Roboto Light" panose="02000000000000000000" pitchFamily="2" charset="0"/>
            </a:endParaRPr>
          </a:p>
          <a:p>
            <a:r>
              <a:rPr lang="en-US" dirty="0">
                <a:solidFill>
                  <a:schemeClr val="tx1"/>
                </a:solidFill>
                <a:latin typeface="Roboto Light" panose="02000000000000000000" pitchFamily="2" charset="0"/>
                <a:ea typeface="Roboto Light" panose="02000000000000000000" pitchFamily="2" charset="0"/>
              </a:rPr>
              <a:t>explain analyze </a:t>
            </a:r>
            <a:r>
              <a:rPr lang="en-US" altLang="en-US" dirty="0">
                <a:solidFill>
                  <a:schemeClr val="tx1"/>
                </a:solidFill>
                <a:latin typeface="Roboto Light" panose="02000000000000000000" pitchFamily="2" charset="0"/>
                <a:ea typeface="Roboto Light" panose="02000000000000000000" pitchFamily="2" charset="0"/>
              </a:rPr>
              <a:t>SELECT</a:t>
            </a:r>
            <a:r>
              <a:rPr lang="en-US" dirty="0">
                <a:solidFill>
                  <a:schemeClr val="tx1"/>
                </a:solidFill>
                <a:latin typeface="Roboto Light" panose="02000000000000000000" pitchFamily="2" charset="0"/>
                <a:ea typeface="Roboto Light" panose="02000000000000000000" pitchFamily="2" charset="0"/>
              </a:rPr>
              <a:t> *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FROM</a:t>
            </a:r>
            <a:r>
              <a:rPr lang="en-US" dirty="0">
                <a:solidFill>
                  <a:schemeClr val="tx1"/>
                </a:solidFill>
                <a:latin typeface="Roboto Light" panose="02000000000000000000" pitchFamily="2" charset="0"/>
                <a:ea typeface="Roboto Light" panose="02000000000000000000" pitchFamily="2" charset="0"/>
              </a:rPr>
              <a:t> t1, t2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WHERE</a:t>
            </a:r>
            <a:r>
              <a:rPr lang="en-US" dirty="0">
                <a:solidFill>
                  <a:schemeClr val="tx1"/>
                </a:solidFill>
                <a:latin typeface="Roboto Light" panose="02000000000000000000" pitchFamily="2" charset="0"/>
                <a:ea typeface="Roboto Light" panose="02000000000000000000" pitchFamily="2" charset="0"/>
              </a:rPr>
              <a:t> t1.x = t2.y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t1.t = '1'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t2.c </a:t>
            </a:r>
            <a:r>
              <a:rPr lang="en-US" altLang="en-US" dirty="0">
                <a:solidFill>
                  <a:schemeClr val="tx1"/>
                </a:solidFill>
                <a:latin typeface="Roboto Light" panose="02000000000000000000" pitchFamily="2" charset="0"/>
                <a:ea typeface="Roboto Light" panose="02000000000000000000" pitchFamily="2" charset="0"/>
              </a:rPr>
              <a:t>&gt;</a:t>
            </a:r>
            <a:r>
              <a:rPr lang="en-US" dirty="0">
                <a:solidFill>
                  <a:schemeClr val="tx1"/>
                </a:solidFill>
                <a:latin typeface="Roboto Light" panose="02000000000000000000" pitchFamily="2" charset="0"/>
                <a:ea typeface="Roboto Light" panose="02000000000000000000" pitchFamily="2" charset="0"/>
              </a:rPr>
              <a:t> 2;</a:t>
            </a:r>
            <a:endParaRPr lang="en-US" dirty="0">
              <a:solidFill>
                <a:schemeClr val="tx1"/>
              </a:solidFill>
              <a:latin typeface="Roboto Light" panose="02000000000000000000" pitchFamily="2" charset="0"/>
              <a:ea typeface="Roboto Light" panose="02000000000000000000" pitchFamily="2" charset="0"/>
            </a:endParaRPr>
          </a:p>
          <a:p>
            <a:pPr algn="ctr"/>
            <a:r>
              <a:rPr lang="en-US" altLang="en-US" sz="2800" dirty="0">
                <a:solidFill>
                  <a:schemeClr val="tx1"/>
                </a:solidFill>
                <a:latin typeface="Roboto Light" panose="02000000000000000000" pitchFamily="2" charset="0"/>
                <a:ea typeface="Roboto Light" panose="02000000000000000000" pitchFamily="2" charset="0"/>
              </a:rPr>
              <a:t>=</a:t>
            </a:r>
            <a:endParaRPr lang="en-US" altLang="en-US" dirty="0">
              <a:solidFill>
                <a:schemeClr val="tx1"/>
              </a:solidFill>
              <a:latin typeface="Roboto Light" panose="02000000000000000000" pitchFamily="2" charset="0"/>
              <a:ea typeface="Roboto Light" panose="02000000000000000000" pitchFamily="2" charset="0"/>
            </a:endParaRPr>
          </a:p>
          <a:p>
            <a:pPr algn="l"/>
            <a:r>
              <a:rPr lang="en-US" dirty="0">
                <a:solidFill>
                  <a:schemeClr val="tx1"/>
                </a:solidFill>
                <a:latin typeface="Roboto Light" panose="02000000000000000000" pitchFamily="2" charset="0"/>
                <a:ea typeface="Roboto Light" panose="02000000000000000000" pitchFamily="2" charset="0"/>
                <a:sym typeface="+mn-ea"/>
              </a:rPr>
              <a:t>explain analyze </a:t>
            </a:r>
            <a:r>
              <a:rPr lang="en-US" altLang="en-US" dirty="0">
                <a:solidFill>
                  <a:schemeClr val="tx1"/>
                </a:solidFill>
                <a:latin typeface="Roboto Light" panose="02000000000000000000" pitchFamily="2" charset="0"/>
                <a:ea typeface="Roboto Light" panose="02000000000000000000" pitchFamily="2" charset="0"/>
                <a:sym typeface="+mn-ea"/>
              </a:rPr>
              <a:t>SELECT</a:t>
            </a:r>
            <a:r>
              <a:rPr lang="en-US" dirty="0">
                <a:solidFill>
                  <a:schemeClr val="tx1"/>
                </a:solidFill>
                <a:latin typeface="Roboto Light" panose="02000000000000000000" pitchFamily="2" charset="0"/>
                <a:ea typeface="Roboto Light" panose="02000000000000000000" pitchFamily="2" charset="0"/>
                <a:sym typeface="+mn-ea"/>
              </a:rPr>
              <a:t> *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FROM</a:t>
            </a:r>
            <a:r>
              <a:rPr lang="en-US" dirty="0">
                <a:solidFill>
                  <a:schemeClr val="tx1"/>
                </a:solidFill>
                <a:latin typeface="Roboto Light" panose="02000000000000000000" pitchFamily="2" charset="0"/>
                <a:ea typeface="Roboto Light" panose="02000000000000000000" pitchFamily="2" charset="0"/>
                <a:sym typeface="+mn-ea"/>
              </a:rPr>
              <a:t> t1, t2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WHERE</a:t>
            </a:r>
            <a:r>
              <a:rPr lang="en-US" dirty="0">
                <a:solidFill>
                  <a:schemeClr val="tx1"/>
                </a:solidFill>
                <a:latin typeface="Roboto Light" panose="02000000000000000000" pitchFamily="2" charset="0"/>
                <a:ea typeface="Roboto Light" panose="02000000000000000000" pitchFamily="2" charset="0"/>
                <a:sym typeface="+mn-ea"/>
              </a:rPr>
              <a:t> t1.x = t2.y </a:t>
            </a:r>
            <a:r>
              <a:rPr lang="en-US" altLang="en-US" dirty="0">
                <a:solidFill>
                  <a:schemeClr val="tx1"/>
                </a:solidFill>
                <a:latin typeface="Roboto Light" panose="02000000000000000000" pitchFamily="2" charset="0"/>
                <a:ea typeface="Roboto Light" panose="02000000000000000000" pitchFamily="2" charset="0"/>
                <a:sym typeface="+mn-ea"/>
              </a:rPr>
              <a:t>AND</a:t>
            </a:r>
            <a:r>
              <a:rPr lang="en-US" dirty="0">
                <a:solidFill>
                  <a:schemeClr val="tx1"/>
                </a:solidFill>
                <a:latin typeface="Roboto Light" panose="02000000000000000000" pitchFamily="2" charset="0"/>
                <a:ea typeface="Roboto Light" panose="02000000000000000000" pitchFamily="2" charset="0"/>
                <a:sym typeface="+mn-ea"/>
              </a:rPr>
              <a:t>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a:t>
            </a:r>
            <a:r>
              <a:rPr lang="en-US" dirty="0">
                <a:solidFill>
                  <a:schemeClr val="tx1"/>
                </a:solidFill>
                <a:latin typeface="Roboto Light" panose="02000000000000000000" pitchFamily="2" charset="0"/>
                <a:ea typeface="Roboto Light" panose="02000000000000000000" pitchFamily="2" charset="0"/>
                <a:sym typeface="+mn-ea"/>
              </a:rPr>
              <a:t>t1.t = '</a:t>
            </a:r>
            <a:r>
              <a:rPr lang="en-US" altLang="en-US" dirty="0">
                <a:solidFill>
                  <a:schemeClr val="tx1"/>
                </a:solidFill>
                <a:latin typeface="Roboto Light" panose="02000000000000000000" pitchFamily="2" charset="0"/>
                <a:ea typeface="Roboto Light" panose="02000000000000000000" pitchFamily="2" charset="0"/>
                <a:sym typeface="+mn-ea"/>
              </a:rPr>
              <a:t>3</a:t>
            </a:r>
            <a:r>
              <a:rPr lang="en-US" dirty="0">
                <a:solidFill>
                  <a:schemeClr val="tx1"/>
                </a:solidFill>
                <a:latin typeface="Roboto Light" panose="02000000000000000000" pitchFamily="2" charset="0"/>
                <a:ea typeface="Roboto Light" panose="02000000000000000000" pitchFamily="2" charset="0"/>
                <a:sym typeface="+mn-ea"/>
              </a:rPr>
              <a:t>' </a:t>
            </a:r>
            <a:r>
              <a:rPr lang="en-US" altLang="en-US" dirty="0">
                <a:solidFill>
                  <a:schemeClr val="tx1"/>
                </a:solidFill>
                <a:latin typeface="Roboto Light" panose="02000000000000000000" pitchFamily="2" charset="0"/>
                <a:ea typeface="Roboto Light" panose="02000000000000000000" pitchFamily="2" charset="0"/>
                <a:sym typeface="+mn-ea"/>
              </a:rPr>
              <a:t>AND</a:t>
            </a:r>
            <a:r>
              <a:rPr lang="en-US" dirty="0">
                <a:solidFill>
                  <a:schemeClr val="tx1"/>
                </a:solidFill>
                <a:latin typeface="Roboto Light" panose="02000000000000000000" pitchFamily="2" charset="0"/>
                <a:ea typeface="Roboto Light" panose="02000000000000000000" pitchFamily="2" charset="0"/>
                <a:sym typeface="+mn-ea"/>
              </a:rPr>
              <a:t>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a:t>
            </a:r>
            <a:r>
              <a:rPr lang="en-US" dirty="0">
                <a:solidFill>
                  <a:schemeClr val="tx1"/>
                </a:solidFill>
                <a:latin typeface="Roboto Light" panose="02000000000000000000" pitchFamily="2" charset="0"/>
                <a:ea typeface="Roboto Light" panose="02000000000000000000" pitchFamily="2" charset="0"/>
                <a:sym typeface="+mn-ea"/>
              </a:rPr>
              <a:t>t2.c </a:t>
            </a:r>
            <a:r>
              <a:rPr lang="en-US" altLang="en-US" dirty="0">
                <a:solidFill>
                  <a:schemeClr val="tx1"/>
                </a:solidFill>
                <a:latin typeface="Roboto Light" panose="02000000000000000000" pitchFamily="2" charset="0"/>
                <a:ea typeface="Roboto Light" panose="02000000000000000000" pitchFamily="2" charset="0"/>
                <a:sym typeface="+mn-ea"/>
              </a:rPr>
              <a:t>&gt;</a:t>
            </a:r>
            <a:r>
              <a:rPr lang="en-US" dirty="0">
                <a:solidFill>
                  <a:schemeClr val="tx1"/>
                </a:solidFill>
                <a:latin typeface="Roboto Light" panose="02000000000000000000" pitchFamily="2" charset="0"/>
                <a:ea typeface="Roboto Light" panose="02000000000000000000" pitchFamily="2" charset="0"/>
                <a:sym typeface="+mn-ea"/>
              </a:rPr>
              <a:t> </a:t>
            </a:r>
            <a:r>
              <a:rPr lang="en-US" altLang="en-US" dirty="0">
                <a:solidFill>
                  <a:schemeClr val="tx1"/>
                </a:solidFill>
                <a:latin typeface="Roboto Light" panose="02000000000000000000" pitchFamily="2" charset="0"/>
                <a:ea typeface="Roboto Light" panose="02000000000000000000" pitchFamily="2" charset="0"/>
                <a:sym typeface="+mn-ea"/>
              </a:rPr>
              <a:t>5</a:t>
            </a:r>
            <a:r>
              <a:rPr lang="en-US" dirty="0">
                <a:solidFill>
                  <a:schemeClr val="tx1"/>
                </a:solidFill>
                <a:latin typeface="Roboto Light" panose="02000000000000000000" pitchFamily="2" charset="0"/>
                <a:ea typeface="Roboto Light" panose="02000000000000000000" pitchFamily="2" charset="0"/>
                <a:sym typeface="+mn-ea"/>
              </a:rPr>
              <a:t>;</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accent1"/>
                </a:solidFill>
                <a:latin typeface="Roboto Light" panose="02000000000000000000" pitchFamily="2" charset="0"/>
                <a:ea typeface="Roboto Light" panose="02000000000000000000" pitchFamily="2" charset="0"/>
                <a:sym typeface="+mn-ea"/>
              </a:rPr>
              <a:t>are </a:t>
            </a:r>
            <a:r>
              <a:rPr lang="en-US" sz="2000" b="0" dirty="0" err="1">
                <a:solidFill>
                  <a:schemeClr val="accent1"/>
                </a:solidFill>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Slide Number Placeholder 6"/>
          <p:cNvSpPr txBox="1"/>
          <p:nvPr/>
        </p:nvSpPr>
        <p:spPr>
          <a:xfrm>
            <a:off x="4944110" y="3153443"/>
            <a:ext cx="266559" cy="192338"/>
          </a:xfrm>
          <a:prstGeom prst="rect">
            <a:avLst/>
          </a:prstGeom>
        </p:spPr>
        <p:txBody>
          <a:bodyPr vert="horz" lIns="0" tIns="0" rIns="0" bIns="0" rtlCol="0" anchor="b">
            <a:scene3d>
              <a:camera prst="orthographicFront"/>
              <a:lightRig rig="threePt" dir="t"/>
            </a:scene3d>
          </a:bodyPr>
          <a:lstStyle>
            <a:defPPr>
              <a:defRPr lang="ru-RU"/>
            </a:defPPr>
            <a:lvl1pPr marL="0" algn="r" defTabSz="914400" rtl="0" eaLnBrk="1" latinLnBrk="0" hangingPunct="1">
              <a:defRPr sz="1800" b="0" i="0" kern="1200">
                <a:solidFill>
                  <a:schemeClr val="tx1"/>
                </a:solidFill>
                <a:effectLst>
                  <a:outerShdw blurRad="38100" dist="19050" dir="2700000" algn="tl" rotWithShape="0">
                    <a:schemeClr val="dk1">
                      <a:alpha val="40000"/>
                    </a:schemeClr>
                  </a:outerShdw>
                </a:effectLst>
                <a:latin typeface="GILROY-MEDIUM"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effectLst/>
                <a:latin typeface="Roboto Medium" panose="02000000000000000000" pitchFamily="2" charset="0"/>
                <a:ea typeface="Roboto Medium" panose="02000000000000000000" pitchFamily="2" charset="0"/>
              </a:rPr>
              <a:t>w3</a:t>
            </a:r>
            <a:endParaRPr lang="ru-RU" sz="1400" dirty="0">
              <a:effectLst/>
              <a:latin typeface="Roboto Medium" panose="02000000000000000000" pitchFamily="2" charset="0"/>
              <a:ea typeface="Roboto Medium" panose="02000000000000000000" pitchFamily="2" charset="0"/>
            </a:endParaRPr>
          </a:p>
        </p:txBody>
      </p:sp>
      <p:sp>
        <p:nvSpPr>
          <p:cNvPr id="1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pic>
        <p:nvPicPr>
          <p:cNvPr id="22" name="Рисунок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560" y="-508453"/>
            <a:ext cx="6858000" cy="6858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tx1"/>
                </a:solidFill>
                <a:latin typeface="Roboto Light" panose="02000000000000000000" pitchFamily="2" charset="0"/>
                <a:ea typeface="Roboto Light" panose="02000000000000000000" pitchFamily="2" charset="0"/>
                <a:sym typeface="+mn-ea"/>
              </a:rPr>
              <a:t>are </a:t>
            </a:r>
            <a:r>
              <a:rPr lang="en-US" sz="2000" b="0" dirty="0" err="1">
                <a:solidFill>
                  <a:schemeClr val="tx1"/>
                </a:solidFill>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We need to predict the number of rows of a new node based on the known data of its </a:t>
            </a:r>
            <a:r>
              <a:rPr lang="en-US" altLang="en-US" sz="2000" b="0" dirty="0" err="1">
                <a:solidFill>
                  <a:schemeClr val="accent1"/>
                </a:solidFill>
                <a:latin typeface="Roboto Light" panose="02000000000000000000" pitchFamily="2" charset="0"/>
                <a:ea typeface="Roboto Light" panose="02000000000000000000" pitchFamily="2" charset="0"/>
                <a:sym typeface="+mn-ea"/>
              </a:rPr>
              <a:t>neighbours</a:t>
            </a:r>
            <a:endParaRPr 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pic>
        <p:nvPicPr>
          <p:cNvPr id="22"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207" y="-451485"/>
            <a:ext cx="6858000" cy="6858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207" y="-451485"/>
            <a:ext cx="6858000" cy="6858000"/>
          </a:xfrm>
          <a:prstGeom prst="rect">
            <a:avLst/>
          </a:prstGeom>
        </p:spPr>
      </p:pic>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tx1"/>
                </a:solidFill>
                <a:effectLst/>
                <a:latin typeface="Roboto Light" panose="02000000000000000000" pitchFamily="2" charset="0"/>
                <a:ea typeface="Roboto Light" panose="02000000000000000000" pitchFamily="2" charset="0"/>
                <a:sym typeface="+mn-ea"/>
              </a:rPr>
              <a:t>are </a:t>
            </a:r>
            <a:r>
              <a:rPr lang="en-US" sz="2000" b="0" dirty="0" err="1">
                <a:solidFill>
                  <a:schemeClr val="tx1"/>
                </a:solidFill>
                <a:effectLst/>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We need to predict the number of rows of a new node based on the known data of its </a:t>
            </a:r>
            <a:r>
              <a:rPr lang="en-US" altLang="en-US" sz="2000" b="0" dirty="0" err="1">
                <a:solidFill>
                  <a:schemeClr val="tx1"/>
                </a:solidFill>
                <a:effectLst/>
                <a:latin typeface="Roboto Light" panose="02000000000000000000" pitchFamily="2" charset="0"/>
                <a:ea typeface="Roboto Light" panose="02000000000000000000" pitchFamily="2" charset="0"/>
                <a:sym typeface="+mn-ea"/>
              </a:rPr>
              <a:t>neighbours</a:t>
            </a:r>
            <a:endParaRPr 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effectLst/>
                <a:latin typeface="Roboto Light" panose="02000000000000000000" pitchFamily="2" charset="0"/>
                <a:ea typeface="Roboto Light" panose="02000000000000000000" pitchFamily="2" charset="0"/>
              </a:rPr>
              <a:t>Define the number of rows as a weighted average of the cardinalities of </a:t>
            </a:r>
            <a:r>
              <a:rPr lang="en-US" altLang="en-US" sz="2000" b="0" dirty="0" err="1">
                <a:solidFill>
                  <a:schemeClr val="accent1"/>
                </a:solidFill>
                <a:effectLst/>
                <a:latin typeface="Roboto Light" panose="02000000000000000000" pitchFamily="2" charset="0"/>
                <a:ea typeface="Roboto Light" panose="02000000000000000000" pitchFamily="2" charset="0"/>
              </a:rPr>
              <a:t>neighbours</a:t>
            </a:r>
            <a:endParaRPr lang="en-US" altLang="en-US" sz="2000" b="0" dirty="0">
              <a:solidFill>
                <a:schemeClr val="tx1"/>
              </a:solidFill>
              <a:effectLst/>
              <a:latin typeface="Roboto Light" panose="02000000000000000000" pitchFamily="2" charset="0"/>
              <a:ea typeface="Roboto Light" panose="02000000000000000000" pitchFamily="2" charset="0"/>
            </a:endParaRPr>
          </a:p>
          <a:p>
            <a:pPr marL="342900" indent="-342900" algn="l">
              <a:buFont typeface="Arial" panose="02080604020202020204" pitchFamily="34" charset="0"/>
              <a:buChar char="•"/>
            </a:pPr>
            <a:endParaRPr lang="en-US" altLang="en-US" sz="2000" dirty="0">
              <a:solidFill>
                <a:schemeClr val="tx1"/>
              </a:solidFill>
              <a:effectLst/>
            </a:endParaRPr>
          </a:p>
          <a:p>
            <a:pPr marL="342900" indent="-342900" algn="l">
              <a:buFont typeface="Arial" panose="02080604020202020204" pitchFamily="34" charset="0"/>
              <a:buChar char="•"/>
            </a:pPr>
            <a:endParaRPr lang="en-US" altLang="en-US" sz="2000" dirty="0">
              <a:solidFill>
                <a:schemeClr val="tx1"/>
              </a:solidFill>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7"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pic>
        <p:nvPicPr>
          <p:cNvPr id="13" name="Picture 12" descr="photo1716893253"/>
          <p:cNvPicPr>
            <a:picLocks noChangeAspect="1"/>
          </p:cNvPicPr>
          <p:nvPr/>
        </p:nvPicPr>
        <p:blipFill>
          <a:blip r:embed="rId2"/>
          <a:stretch>
            <a:fillRect/>
          </a:stretch>
        </p:blipFill>
        <p:spPr>
          <a:xfrm>
            <a:off x="751205" y="4658360"/>
            <a:ext cx="5511165" cy="13576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tx1"/>
                </a:solidFill>
                <a:latin typeface="Roboto Light" panose="02000000000000000000" pitchFamily="2" charset="0"/>
                <a:ea typeface="Roboto Light" panose="02000000000000000000" pitchFamily="2" charset="0"/>
              </a:rPr>
              <a:t>L</a:t>
            </a:r>
            <a:r>
              <a:rPr lang="en-US" sz="2400" b="0" dirty="0">
                <a:solidFill>
                  <a:schemeClr val="tx1"/>
                </a:solidFill>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on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
        <p:nvSpPr>
          <p:cNvPr id="2"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accent1"/>
                </a:solidFill>
                <a:latin typeface="Roboto Medium" panose="02000000000000000000" pitchFamily="2" charset="0"/>
                <a:ea typeface="Roboto Medium" panose="02000000000000000000" pitchFamily="2" charset="0"/>
              </a:rPr>
              <a:t>Using </a:t>
            </a:r>
            <a:r>
              <a:rPr lang="en-US" altLang="en-US" sz="2800" dirty="0">
                <a:solidFill>
                  <a:schemeClr val="accent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accent1"/>
                </a:solidFill>
                <a:latin typeface="Roboto Medium" panose="02000000000000000000" pitchFamily="2" charset="0"/>
                <a:ea typeface="Roboto Medium" panose="02000000000000000000" pitchFamily="2" charset="0"/>
                <a:sym typeface="+mn-ea"/>
              </a:rPr>
              <a:t>Neighbours</a:t>
            </a:r>
            <a:r>
              <a:rPr lang="en-US" altLang="en-US" sz="2800" dirty="0">
                <a:solidFill>
                  <a:schemeClr val="accent1"/>
                </a:solidFill>
                <a:latin typeface="Roboto Medium" panose="02000000000000000000" pitchFamily="2" charset="0"/>
                <a:ea typeface="Roboto Medium" panose="02000000000000000000" pitchFamily="2" charset="0"/>
                <a:sym typeface="+mn-ea"/>
              </a:rPr>
              <a:t> method</a:t>
            </a:r>
            <a:endParaRPr lang="en-US" altLang="en-US" sz="2800" dirty="0">
              <a:solidFill>
                <a:schemeClr val="accent1"/>
              </a:solidFill>
              <a:latin typeface="Roboto Medium" panose="02000000000000000000" pitchFamily="2" charset="0"/>
              <a:ea typeface="Roboto Medium" panose="02000000000000000000" pitchFamily="2" charset="0"/>
              <a:sym typeface="+mn-ea"/>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4"/>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7"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Placeholder 7"/>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L</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a:p>
            <a:pPr algn="just"/>
            <a:r>
              <a:rPr lang="ru-RU"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to the train set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 of queries) </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and the model can learn on them</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
        <p:nvSpPr>
          <p:cNvPr id="10"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Placeholder 7"/>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L</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on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tries</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to predict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cardinality</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for a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node</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algn="just"/>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10"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6"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Placeholder 3"/>
          <p:cNvSpPr>
            <a:spLocks noGrp="1"/>
          </p:cNvSpPr>
          <p:nvPr/>
        </p:nvSpPr>
        <p:spPr>
          <a:xfrm>
            <a:off x="644358" y="2155775"/>
            <a:ext cx="11755755" cy="3592195"/>
          </a:xfrm>
          <a:prstGeom prst="rect">
            <a:avLst/>
          </a:prstGeom>
          <a:effectLst/>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r>
              <a:rPr lang="en-US" altLang="en-US" sz="2400" b="0" dirty="0">
                <a:solidFill>
                  <a:schemeClr val="tx1"/>
                </a:solidFill>
                <a:latin typeface="Roboto Light" panose="02000000000000000000" pitchFamily="2" charset="0"/>
                <a:ea typeface="Roboto Light" panose="02000000000000000000" pitchFamily="2" charset="0"/>
              </a:rPr>
              <a:t>L</a:t>
            </a:r>
            <a:r>
              <a:rPr lang="en-US" sz="2400" b="0" dirty="0">
                <a:solidFill>
                  <a:schemeClr val="tx1"/>
                </a:solidFill>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on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Math for learning:</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Loss function - evaluate the discrepancy between predicted and actual rows</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Stochastic gradient optimizes data in the train set</a:t>
            </a:r>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1"/>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autotunning</a:t>
            </a: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AQO</a:t>
            </a:r>
            <a:endPar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1"/>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2"/>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1" name="Text Box 9"/>
          <p:cNvSpPr txBox="1"/>
          <p:nvPr/>
        </p:nvSpPr>
        <p:spPr>
          <a:xfrm>
            <a:off x="2006850" y="3735480"/>
            <a:ext cx="10170160" cy="461665"/>
          </a:xfrm>
          <a:prstGeom prst="rect">
            <a:avLst/>
          </a:prstGeom>
          <a:noFill/>
        </p:spPr>
        <p:txBody>
          <a:bodyPr wrap="square" rtlCol="0">
            <a:spAutoFit/>
            <a:scene3d>
              <a:camera prst="orthographicFront"/>
              <a:lightRig rig="threePt" dir="t"/>
            </a:scene3d>
          </a:bodyPr>
          <a:lstStyle/>
          <a:p>
            <a:pPr>
              <a:buNone/>
            </a:pP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stores all known queries and it's hashes and query texts</a:t>
            </a:r>
            <a:endPar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cs typeface="Gilroy" pitchFamily="2" charset="0"/>
              <a:sym typeface="+mn-ea"/>
            </a:endParaRPr>
          </a:p>
        </p:txBody>
      </p:sp>
      <p:pic>
        <p:nvPicPr>
          <p:cNvPr id="32" name="Рисунок 31"/>
          <p:cNvPicPr>
            <a:picLocks noChangeAspect="1"/>
          </p:cNvPicPr>
          <p:nvPr/>
        </p:nvPicPr>
        <p:blipFill>
          <a:blip r:embed="rId1"/>
          <a:stretch>
            <a:fillRect/>
          </a:stretch>
        </p:blipFill>
        <p:spPr>
          <a:xfrm>
            <a:off x="679546" y="3490662"/>
            <a:ext cx="1051078" cy="980452"/>
          </a:xfrm>
          <a:prstGeom prst="rect">
            <a:avLst/>
          </a:prstGeom>
        </p:spPr>
      </p:pic>
      <p:sp>
        <p:nvSpPr>
          <p:cNvPr id="33" name="Text Box 7"/>
          <p:cNvSpPr txBox="1"/>
          <p:nvPr/>
        </p:nvSpPr>
        <p:spPr>
          <a:xfrm>
            <a:off x="582545" y="4437492"/>
            <a:ext cx="1651802"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query text</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latin typeface="Roboto Light" panose="02000000000000000000" pitchFamily="2" charset="0"/>
                <a:ea typeface="Roboto Light" panose="02000000000000000000" pitchFamily="2" charset="0"/>
                <a:sym typeface="+mn-ea"/>
              </a:rPr>
              <a:t>autotunning</a:t>
            </a:r>
            <a:r>
              <a:rPr lang="en-US" altLang="en-US" sz="2400" dirty="0">
                <a:latin typeface="Roboto Light" panose="02000000000000000000" pitchFamily="2" charset="0"/>
                <a:ea typeface="Roboto Light" panose="02000000000000000000" pitchFamily="2" charset="0"/>
                <a:sym typeface="+mn-ea"/>
              </a:rPr>
              <a:t> AQO</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2"/>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3"/>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1" name="Text Box 9"/>
          <p:cNvSpPr txBox="1"/>
          <p:nvPr/>
        </p:nvSpPr>
        <p:spPr>
          <a:xfrm>
            <a:off x="2006850" y="3735480"/>
            <a:ext cx="10170160" cy="461665"/>
          </a:xfrm>
          <a:prstGeom prst="rect">
            <a:avLst/>
          </a:prstGeom>
          <a:noFill/>
        </p:spPr>
        <p:txBody>
          <a:bodyPr wrap="square" rtlCol="0">
            <a:spAutoFit/>
            <a:scene3d>
              <a:camera prst="orthographicFront"/>
              <a:lightRig rig="threePt" dir="t"/>
            </a:scene3d>
          </a:bodyPr>
          <a:lstStyle/>
          <a:p>
            <a:pPr>
              <a:buNone/>
            </a:pPr>
            <a:r>
              <a:rPr lang="en-US" altLang="en-US" sz="2400" dirty="0">
                <a:latin typeface="Roboto Light" panose="02000000000000000000" pitchFamily="2" charset="0"/>
                <a:ea typeface="Roboto Light" panose="02000000000000000000" pitchFamily="2" charset="0"/>
                <a:sym typeface="+mn-ea"/>
              </a:rPr>
              <a:t>It stores all known queries and it's hashes and query texts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2" name="Рисунок 31"/>
          <p:cNvPicPr>
            <a:picLocks noChangeAspect="1"/>
          </p:cNvPicPr>
          <p:nvPr/>
        </p:nvPicPr>
        <p:blipFill>
          <a:blip r:embed="rId1"/>
          <a:stretch>
            <a:fillRect/>
          </a:stretch>
        </p:blipFill>
        <p:spPr>
          <a:xfrm>
            <a:off x="679546" y="3490662"/>
            <a:ext cx="1051078" cy="980452"/>
          </a:xfrm>
          <a:prstGeom prst="rect">
            <a:avLst/>
          </a:prstGeom>
        </p:spPr>
      </p:pic>
      <p:sp>
        <p:nvSpPr>
          <p:cNvPr id="33" name="Text Box 7"/>
          <p:cNvSpPr txBox="1"/>
          <p:nvPr/>
        </p:nvSpPr>
        <p:spPr>
          <a:xfrm>
            <a:off x="582545" y="4437492"/>
            <a:ext cx="1651802"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query text</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latin typeface="Roboto Light" panose="02000000000000000000" pitchFamily="2" charset="0"/>
                <a:ea typeface="Roboto Light" panose="02000000000000000000" pitchFamily="2" charset="0"/>
                <a:sym typeface="+mn-ea"/>
              </a:rPr>
              <a:t>autotunning</a:t>
            </a:r>
            <a:r>
              <a:rPr lang="en-US" altLang="en-US" sz="2400" dirty="0">
                <a:latin typeface="Roboto Light" panose="02000000000000000000" pitchFamily="2" charset="0"/>
                <a:ea typeface="Roboto Light" panose="02000000000000000000" pitchFamily="2" charset="0"/>
                <a:sym typeface="+mn-ea"/>
              </a:rPr>
              <a:t> AQO</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2"/>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3"/>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40" name="Text Box 10"/>
          <p:cNvSpPr txBox="1"/>
          <p:nvPr/>
        </p:nvSpPr>
        <p:spPr>
          <a:xfrm>
            <a:off x="2006850" y="4734173"/>
            <a:ext cx="10171430" cy="1198880"/>
          </a:xfrm>
          <a:prstGeom prst="rect">
            <a:avLst/>
          </a:prstGeom>
          <a:noFill/>
          <a:effectLst>
            <a:glow rad="127000">
              <a:srgbClr val="C00000"/>
            </a:glow>
          </a:effectLst>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solidFill>
                  <a:schemeClr val="accent1"/>
                </a:solidFill>
                <a:latin typeface="Roboto Light" panose="02000000000000000000" pitchFamily="2" charset="0"/>
                <a:ea typeface="Roboto Light" panose="02000000000000000000" pitchFamily="2" charset="0"/>
                <a:sym typeface="+mn-ea"/>
              </a:rPr>
              <a:t>It stores information about execution and planning time, cardinality error between predicted and actual number of rows - everything gathered with AQO </a:t>
            </a:r>
            <a:r>
              <a:rPr lang="en-US" sz="2400" dirty="0">
                <a:solidFill>
                  <a:schemeClr val="accent1"/>
                </a:solidFill>
                <a:latin typeface="Roboto Light" panose="02000000000000000000" pitchFamily="2" charset="0"/>
                <a:ea typeface="Roboto Light" panose="02000000000000000000" pitchFamily="2" charset="0"/>
                <a:sym typeface="+mn-ea"/>
              </a:rPr>
              <a:t>and </a:t>
            </a:r>
            <a:r>
              <a:rPr lang="en-US" altLang="en-US" sz="2400" dirty="0">
                <a:solidFill>
                  <a:schemeClr val="accent1"/>
                </a:solidFill>
                <a:latin typeface="Roboto Light" panose="02000000000000000000" pitchFamily="2" charset="0"/>
                <a:ea typeface="Roboto Light" panose="02000000000000000000" pitchFamily="2" charset="0"/>
                <a:sym typeface="+mn-ea"/>
              </a:rPr>
              <a:t> without AQO</a:t>
            </a:r>
            <a:endParaRPr lang="en-US" altLang="en-US" sz="2400" dirty="0">
              <a:solidFill>
                <a:schemeClr val="accent1"/>
              </a:solidFill>
              <a:latin typeface="Roboto Light" panose="02000000000000000000" pitchFamily="2" charset="0"/>
              <a:ea typeface="Roboto Light" panose="02000000000000000000" pitchFamily="2" charset="0"/>
              <a:cs typeface="Gilroy" pitchFamily="2" charset="0"/>
              <a:sym typeface="+mn-ea"/>
            </a:endParaRPr>
          </a:p>
        </p:txBody>
      </p:sp>
      <p:pic>
        <p:nvPicPr>
          <p:cNvPr id="42" name="Рисунок 41"/>
          <p:cNvPicPr>
            <a:picLocks noChangeAspect="1"/>
          </p:cNvPicPr>
          <p:nvPr/>
        </p:nvPicPr>
        <p:blipFill>
          <a:blip r:embed="rId4"/>
          <a:stretch>
            <a:fillRect/>
          </a:stretch>
        </p:blipFill>
        <p:spPr>
          <a:xfrm>
            <a:off x="689705" y="4745804"/>
            <a:ext cx="1051079" cy="980454"/>
          </a:xfrm>
          <a:prstGeom prst="rect">
            <a:avLst/>
          </a:prstGeom>
        </p:spPr>
      </p:pic>
      <p:sp>
        <p:nvSpPr>
          <p:cNvPr id="43" name="Text Box 7"/>
          <p:cNvSpPr txBox="1"/>
          <p:nvPr/>
        </p:nvSpPr>
        <p:spPr>
          <a:xfrm>
            <a:off x="679546" y="5644959"/>
            <a:ext cx="1651802" cy="584775"/>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Execution statistics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Optimizer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0063" y="400212"/>
            <a:ext cx="10441454" cy="5794354"/>
          </a:xfrm>
          <a:prstGeom prst="rect">
            <a:avLst/>
          </a:prstGeom>
        </p:spPr>
      </p:pic>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3533" y="903018"/>
            <a:ext cx="10388608" cy="5765027"/>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2485" y="1088390"/>
            <a:ext cx="10368915" cy="5761355"/>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4117" y="454295"/>
            <a:ext cx="10720865" cy="5949409"/>
          </a:xfrm>
          <a:prstGeom prst="rect">
            <a:avLst/>
          </a:prstGeom>
        </p:spPr>
      </p:pic>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3120" y="245745"/>
            <a:ext cx="10727055" cy="5975985"/>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2. Problems &amp; Features</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8387" y="376521"/>
            <a:ext cx="10731816" cy="5955486"/>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2510" y="222250"/>
            <a:ext cx="10730865" cy="5971540"/>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ext Box 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preferRelativeResize="0"/>
          <p:nvPr/>
        </p:nvPicPr>
        <p:blipFill>
          <a:blip r:embed="rId1">
            <a:extLst>
              <a:ext uri="{28A0092B-C50C-407E-A947-70E740481C1C}">
                <a14:useLocalDpi xmlns:a14="http://schemas.microsoft.com/office/drawing/2010/main" val="0"/>
              </a:ext>
            </a:extLst>
          </a:blip>
          <a:stretch>
            <a:fillRect/>
          </a:stretch>
        </p:blipFill>
        <p:spPr>
          <a:xfrm>
            <a:off x="1043305" y="293370"/>
            <a:ext cx="10730865" cy="5989320"/>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63320" y="313055"/>
            <a:ext cx="10738485" cy="5989955"/>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0" name="Title 9"/>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preferRelativeResize="0"/>
          <p:nvPr/>
        </p:nvPicPr>
        <p:blipFill>
          <a:blip r:embed="rId1">
            <a:extLst>
              <a:ext uri="{28A0092B-C50C-407E-A947-70E740481C1C}">
                <a14:useLocalDpi xmlns:a14="http://schemas.microsoft.com/office/drawing/2010/main" val="0"/>
              </a:ext>
            </a:extLst>
          </a:blip>
          <a:stretch>
            <a:fillRect/>
          </a:stretch>
        </p:blipFill>
        <p:spPr>
          <a:xfrm>
            <a:off x="1228725" y="451485"/>
            <a:ext cx="10729595" cy="5970905"/>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itle 12"/>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set_baserel_size_estimates</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sym typeface="+mn-ea"/>
              </a:rPr>
              <a:t>set_joinrel_size_estimates</a:t>
            </a:r>
            <a:endParaRPr lang="en-US" sz="2000" b="0" dirty="0" err="1">
              <a:solidFill>
                <a:schemeClr val="tx1"/>
              </a:solidFill>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set_foreign_rows_estimate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get_parameterized_baserel_size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get_parameterized_joinrel_size</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3" name="Text Placeholder 3"/>
          <p:cNvSpPr>
            <a:spLocks noGrp="1"/>
          </p:cNvSpPr>
          <p:nvPr/>
        </p:nvSpPr>
        <p:spPr>
          <a:xfrm>
            <a:off x="6435090" y="970915"/>
            <a:ext cx="5521325" cy="359219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ExplainOnePlan</a:t>
            </a:r>
            <a:r>
              <a:rPr lang="en-US" sz="2000" b="0" dirty="0">
                <a:solidFill>
                  <a:schemeClr val="tx1"/>
                </a:solidFill>
                <a:latin typeface="Roboto Light" panose="02000000000000000000" pitchFamily="2" charset="0"/>
                <a:ea typeface="Roboto Light" panose="02000000000000000000" pitchFamily="2" charset="0"/>
              </a:rPr>
              <a:t> – visualization</a:t>
            </a:r>
            <a:endParaRPr lang="en-US" sz="20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set_baserel_size_estimates</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set_joinrel_size_estimates</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set_foreign_rows_estimate</a:t>
            </a:r>
            <a:endPar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get_parameterized_baserel_size</a:t>
            </a:r>
            <a:endPar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get_parameterized_joinrel_size</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3" name="Text Placeholder 3"/>
          <p:cNvSpPr>
            <a:spLocks noGrp="1"/>
          </p:cNvSpPr>
          <p:nvPr/>
        </p:nvSpPr>
        <p:spPr>
          <a:xfrm>
            <a:off x="6435090" y="970915"/>
            <a:ext cx="5521325" cy="359219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ExplainOnePlan</a:t>
            </a:r>
            <a:r>
              <a:rPr lang="en-US" sz="2000" b="0" dirty="0">
                <a:solidFill>
                  <a:schemeClr val="tx1"/>
                </a:solidFill>
                <a:latin typeface="Roboto Light" panose="02000000000000000000" pitchFamily="2" charset="0"/>
                <a:ea typeface="Roboto Light" panose="02000000000000000000" pitchFamily="2" charset="0"/>
              </a:rPr>
              <a:t> – visualization</a:t>
            </a:r>
            <a:endParaRPr lang="en-US" sz="20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cxnSp>
        <p:nvCxnSpPr>
          <p:cNvPr id="8" name="Curved Connector 7"/>
          <p:cNvCxnSpPr>
            <a:stCxn id="10" idx="1"/>
          </p:cNvCxnSpPr>
          <p:nvPr/>
        </p:nvCxnSpPr>
        <p:spPr>
          <a:xfrm rot="10800000">
            <a:off x="5474970" y="2955925"/>
            <a:ext cx="600075" cy="422910"/>
          </a:xfrm>
          <a:prstGeom prst="curvedConnector3">
            <a:avLst>
              <a:gd name="adj1" fmla="val 49947"/>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91160" y="970915"/>
            <a:ext cx="5083810" cy="2920365"/>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9"/>
          <p:cNvSpPr txBox="1"/>
          <p:nvPr/>
        </p:nvSpPr>
        <p:spPr>
          <a:xfrm>
            <a:off x="6075045" y="3056255"/>
            <a:ext cx="5403850" cy="645160"/>
          </a:xfrm>
          <a:prstGeom prst="rect">
            <a:avLst/>
          </a:prstGeom>
          <a:noFill/>
          <a:ln w="38100">
            <a:solidFill>
              <a:schemeClr val="tx1"/>
            </a:solidFill>
          </a:ln>
        </p:spPr>
        <p:txBody>
          <a:bodyPr vert="horz" wrap="square" rtlCol="0">
            <a:spAutoFit/>
          </a:bodyPr>
          <a:lstStyle/>
          <a:p>
            <a:pPr algn="ctr"/>
            <a:r>
              <a:rPr lang="en-US">
                <a:solidFill>
                  <a:schemeClr val="tx1"/>
                </a:solidFill>
                <a:effectLst/>
                <a:latin typeface="Roboto Light" panose="02000000000000000000" pitchFamily="2" charset="0"/>
                <a:cs typeface="Roboto Light" panose="02000000000000000000" pitchFamily="2" charset="0"/>
                <a:sym typeface="+mn-ea"/>
              </a:rPr>
              <a:t>transmit </a:t>
            </a:r>
            <a:r>
              <a:rPr lang="en-US" altLang="en-US">
                <a:solidFill>
                  <a:schemeClr val="tx1"/>
                </a:solidFill>
                <a:effectLst/>
                <a:latin typeface="Roboto Light" panose="02000000000000000000" pitchFamily="2" charset="0"/>
                <a:cs typeface="Roboto Light" panose="02000000000000000000" pitchFamily="2" charset="0"/>
                <a:sym typeface="+mn-ea"/>
              </a:rPr>
              <a:t>cardinality</a:t>
            </a:r>
            <a:r>
              <a:rPr lang="en-US" altLang="en-US">
                <a:solidFill>
                  <a:schemeClr val="tx1"/>
                </a:solidFill>
                <a:effectLst/>
                <a:latin typeface="Roboto Light" panose="02000000000000000000" pitchFamily="2" charset="0"/>
                <a:cs typeface="Roboto Light" panose="02000000000000000000" pitchFamily="2" charset="0"/>
              </a:rPr>
              <a:t> information from the optimizer to the AQO and vice versa</a:t>
            </a:r>
            <a:endParaRPr lang="en-US" altLang="en-US">
              <a:solidFill>
                <a:schemeClr val="tx1"/>
              </a:solidFill>
              <a:effectLst/>
              <a:latin typeface="Roboto Light" panose="02000000000000000000" pitchFamily="2" charset="0"/>
              <a:cs typeface="Roboto Light" panose="02000000000000000000" pitchFamily="2"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set_baserel_size_estimates</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sym typeface="+mn-ea"/>
              </a:rPr>
              <a:t>set_joinrel_size_estimates</a:t>
            </a:r>
            <a:endParaRPr lang="en-US" sz="2000" b="0" dirty="0" err="1">
              <a:solidFill>
                <a:schemeClr val="tx1"/>
              </a:solidFill>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set_foreign_rows_estimate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get_parameterized_baserel_size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get_parameterized_joinrel_size</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3" name="Text Placeholder 3"/>
          <p:cNvSpPr>
            <a:spLocks noGrp="1"/>
          </p:cNvSpPr>
          <p:nvPr/>
        </p:nvSpPr>
        <p:spPr>
          <a:xfrm>
            <a:off x="6435090" y="970915"/>
            <a:ext cx="5521325" cy="359219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ExplainOnePlan</a:t>
            </a:r>
            <a:r>
              <a:rPr lang="en-US" sz="2000" b="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 – visualization</a:t>
            </a:r>
            <a:endParaRPr lang="en-US" sz="2000" b="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cxnSp>
        <p:nvCxnSpPr>
          <p:cNvPr id="8" name="Curved Connector 7"/>
          <p:cNvCxnSpPr>
            <a:stCxn id="10" idx="1"/>
            <a:endCxn id="9" idx="1"/>
          </p:cNvCxnSpPr>
          <p:nvPr/>
        </p:nvCxnSpPr>
        <p:spPr>
          <a:xfrm rot="10800000" flipH="1">
            <a:off x="6075045" y="2027555"/>
            <a:ext cx="302895" cy="1351280"/>
          </a:xfrm>
          <a:prstGeom prst="curvedConnector3">
            <a:avLst>
              <a:gd name="adj1" fmla="val -78616"/>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377940" y="1821815"/>
            <a:ext cx="5083810" cy="410845"/>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9"/>
          <p:cNvSpPr txBox="1"/>
          <p:nvPr/>
        </p:nvSpPr>
        <p:spPr>
          <a:xfrm>
            <a:off x="6075045" y="3056255"/>
            <a:ext cx="5403850" cy="645160"/>
          </a:xfrm>
          <a:prstGeom prst="rect">
            <a:avLst/>
          </a:prstGeom>
          <a:noFill/>
          <a:ln w="38100">
            <a:solidFill>
              <a:schemeClr val="tx1"/>
            </a:solidFill>
          </a:ln>
        </p:spPr>
        <p:txBody>
          <a:bodyPr vert="horz" wrap="square" rtlCol="0">
            <a:spAutoFit/>
          </a:bodyPr>
          <a:lstStyle/>
          <a:p>
            <a:pPr algn="ctr"/>
            <a:r>
              <a:rPr lang="en-US" altLang="en-US">
                <a:solidFill>
                  <a:schemeClr val="tx1"/>
                </a:solidFill>
                <a:effectLst/>
                <a:latin typeface="Roboto Light" panose="02000000000000000000" pitchFamily="2" charset="0"/>
                <a:cs typeface="Roboto Light" panose="02000000000000000000" pitchFamily="2" charset="0"/>
                <a:sym typeface="+mn-ea"/>
              </a:rPr>
              <a:t>visualize debugging information about the Query plan with the AQO</a:t>
            </a:r>
            <a:endParaRPr lang="en-US" altLang="en-US">
              <a:solidFill>
                <a:schemeClr val="tx1"/>
              </a:solidFill>
              <a:effectLst/>
              <a:latin typeface="Roboto Light" panose="02000000000000000000" pitchFamily="2" charset="0"/>
              <a:cs typeface="Roboto Light" panose="02000000000000000000" pitchFamily="2" charset="0"/>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090207" y="2859741"/>
            <a:ext cx="6011585" cy="1397098"/>
          </a:xfrm>
        </p:spPr>
        <p:txBody>
          <a:bodyPr>
            <a:normAutofit fontScale="97500"/>
            <a:scene3d>
              <a:camera prst="orthographicFront"/>
              <a:lightRig rig="threePt" dir="t"/>
            </a:scene3d>
          </a:bodyPr>
          <a:lstStyle/>
          <a:p>
            <a:r>
              <a:rPr lang="en-US" altLang="en-US" dirty="0">
                <a:solidFill>
                  <a:schemeClr val="bg1"/>
                </a:solidFill>
                <a:effectLst/>
                <a:latin typeface="Roboto Medium" panose="02000000000000000000" pitchFamily="2" charset="0"/>
                <a:ea typeface="Roboto Medium" panose="02000000000000000000" pitchFamily="2" charset="0"/>
              </a:rPr>
              <a:t>Problems &amp; features</a:t>
            </a:r>
            <a:endParaRPr lang="en-US" altLang="en-US"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2. Problems &amp; Features</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6" name="Text Placeholder 30"/>
          <p:cNvSpPr>
            <a:spLocks noGrp="1"/>
          </p:cNvSpPr>
          <p:nvPr/>
        </p:nvSpPr>
        <p:spPr>
          <a:xfrm>
            <a:off x="878523" y="254984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rPr>
              <a:t>3. Examples</a:t>
            </a:r>
            <a:endParaRPr lang="en-US" altLang="en-US" b="0" dirty="0">
              <a:solidFill>
                <a:schemeClr val="tx1"/>
              </a:solidFill>
              <a:latin typeface="Roboto Light" panose="02000000000000000000" pitchFamily="2" charset="0"/>
              <a:ea typeface="Roboto Light" panose="02000000000000000000" pitchFamily="2"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endParaRPr lang="en-US" altLang="en-US" sz="2400" b="0" dirty="0">
              <a:solidFill>
                <a:schemeClr val="tx1"/>
              </a:solidFill>
              <a:latin typeface="Roboto Light" panose="02000000000000000000" pitchFamily="2" charset="0"/>
              <a:ea typeface="Roboto Light" panose="02000000000000000000" pitchFamily="2" charset="0"/>
            </a:endParaRPr>
          </a:p>
          <a:p>
            <a:pPr algn="ct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We shouldn't save the actual data and allow to learn on them</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itle 3"/>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endParaRPr lang="en-US" altLang="en-US" sz="2400" b="0" dirty="0">
              <a:solidFill>
                <a:schemeClr val="tx1"/>
              </a:solidFill>
              <a:latin typeface="Roboto Light" panose="02000000000000000000" pitchFamily="2" charset="0"/>
              <a:ea typeface="Roboto Light" panose="02000000000000000000" pitchFamily="2" charset="0"/>
            </a:endParaRPr>
          </a:p>
          <a:p>
            <a:pPr algn="ct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We shouldn't save the actual data and allow to learn on them</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Прямоугольник: скругленные углы 2"/>
          <p:cNvSpPr/>
          <p:nvPr/>
        </p:nvSpPr>
        <p:spPr>
          <a:xfrm>
            <a:off x="3373499" y="4320730"/>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In progress…</a:t>
            </a:r>
            <a:endParaRPr lang="ru-RU" sz="2400" dirty="0">
              <a:latin typeface="Roboto Light" panose="02000000000000000000" pitchFamily="2" charset="0"/>
              <a:ea typeface="Roboto Light" panose="02000000000000000000" pitchFamily="2" charset="0"/>
            </a:endParaRPr>
          </a:p>
        </p:txBody>
      </p:sp>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8225" y="420654"/>
            <a:ext cx="11600130" cy="6437346"/>
          </a:xfrm>
          <a:prstGeom prst="rect">
            <a:avLst/>
          </a:prstGeom>
        </p:spPr>
      </p:pic>
      <p:sp>
        <p:nvSpPr>
          <p:cNvPr id="5" name="Title 4"/>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7" name="Text Box 16"/>
          <p:cNvSpPr txBox="1"/>
          <p:nvPr/>
        </p:nvSpPr>
        <p:spPr>
          <a:xfrm>
            <a:off x="760095" y="6242438"/>
            <a:ext cx="4752975" cy="460375"/>
          </a:xfrm>
          <a:prstGeom prst="rect">
            <a:avLst/>
          </a:prstGeom>
          <a:noFill/>
        </p:spPr>
        <p:txBody>
          <a:bodyPr wrap="square" rtlCol="0">
            <a:spAutoFit/>
            <a:scene3d>
              <a:camera prst="orthographicFront"/>
              <a:lightRig rig="threePt" dir="t"/>
            </a:scene3d>
          </a:bodyPr>
          <a:lstStyle/>
          <a:p>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8" name="Text Box 17"/>
          <p:cNvSpPr txBox="1"/>
          <p:nvPr/>
        </p:nvSpPr>
        <p:spPr>
          <a:xfrm>
            <a:off x="6176645" y="6226916"/>
            <a:ext cx="4752975"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4867" y="-147011"/>
            <a:ext cx="11600130" cy="6524895"/>
          </a:xfrm>
          <a:prstGeom prst="rect">
            <a:avLst/>
          </a:prstGeom>
        </p:spPr>
      </p:pic>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2" name="Title 11"/>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Learning with 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760095" y="6241644"/>
            <a:ext cx="4752975" cy="460375"/>
          </a:xfrm>
          <a:prstGeom prst="rect">
            <a:avLst/>
          </a:prstGeom>
          <a:noFill/>
        </p:spPr>
        <p:txBody>
          <a:bodyPr wrap="square" rtlCol="0">
            <a:spAutoFit/>
            <a:scene3d>
              <a:camera prst="orthographicFront"/>
              <a:lightRig rig="threePt" dir="t"/>
            </a:scene3d>
          </a:bodyPr>
          <a:lstStyle/>
          <a:p>
            <a:r>
              <a:rPr lang="en-US" altLang="en-US" sz="2400">
                <a:solidFill>
                  <a:srgbClr val="16229A"/>
                </a:solidFill>
                <a:latin typeface="Roboto Medium" panose="02000000000000000000" pitchFamily="2" charset="0"/>
                <a:ea typeface="Roboto Medium" panose="02000000000000000000" pitchFamily="2" charset="0"/>
                <a:cs typeface="Gilroy" pitchFamily="2" charset="0"/>
                <a:sym typeface="+mn-ea"/>
              </a:rPr>
              <a:t>Problems &amp; Features</a:t>
            </a:r>
            <a:endParaRPr lang="en-US" altLang="en-US" sz="240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0" name="Text Box 19"/>
          <p:cNvSpPr txBox="1"/>
          <p:nvPr/>
        </p:nvSpPr>
        <p:spPr>
          <a:xfrm>
            <a:off x="6176645" y="6209842"/>
            <a:ext cx="4752975"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2" name="Title 11"/>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Learning with 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9" name="Text Box 18"/>
          <p:cNvSpPr txBox="1"/>
          <p:nvPr/>
        </p:nvSpPr>
        <p:spPr>
          <a:xfrm>
            <a:off x="760095" y="6241644"/>
            <a:ext cx="4752975" cy="460375"/>
          </a:xfrm>
          <a:prstGeom prst="rect">
            <a:avLst/>
          </a:prstGeom>
          <a:noFill/>
        </p:spPr>
        <p:txBody>
          <a:bodyPr wrap="square" rtlCol="0">
            <a:spAutoFit/>
            <a:scene3d>
              <a:camera prst="orthographicFront"/>
              <a:lightRig rig="threePt" dir="t"/>
            </a:scene3d>
          </a:bodyPr>
          <a:lstStyle/>
          <a:p>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0" name="Text Box 19"/>
          <p:cNvSpPr txBox="1"/>
          <p:nvPr/>
        </p:nvSpPr>
        <p:spPr>
          <a:xfrm>
            <a:off x="6176645" y="6209842"/>
            <a:ext cx="4752975"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pic>
        <p:nvPicPr>
          <p:cNvPr id="2"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2430" y="-198268"/>
            <a:ext cx="11548464" cy="647859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Placeholder 10"/>
          <p:cNvSpPr>
            <a:spLocks noGrp="1"/>
          </p:cNvSpPr>
          <p:nvPr>
            <p:ph type="body" sz="quarter" idx="15"/>
          </p:nvPr>
        </p:nvSpPr>
        <p:spPr>
          <a:xfrm>
            <a:off x="525537" y="1994885"/>
            <a:ext cx="10799445" cy="3364865"/>
          </a:xfrm>
        </p:spPr>
        <p:txBody>
          <a:bodyPr>
            <a:normAutofit/>
          </a:bodyPr>
          <a:lstStyle/>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new query run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lot of information about similar queries</a:t>
            </a: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dirty="0">
              <a:solidFill>
                <a:schemeClr val="tx1"/>
              </a:solidFill>
              <a:effectLst>
                <a:outerShdw blurRad="38100" dist="19050" dir="2700000" algn="tl" rotWithShape="0">
                  <a:schemeClr val="dk1">
                    <a:alpha val="40000"/>
                  </a:schemeClr>
                </a:outerShdw>
              </a:effectLst>
              <a:sym typeface="+mn-ea"/>
            </a:endParaRPr>
          </a:p>
        </p:txBody>
      </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525537" y="1994885"/>
            <a:ext cx="10799445" cy="3364865"/>
          </a:xfrm>
        </p:spPr>
        <p:txBody>
          <a:bodyPr>
            <a:normAutofit/>
          </a:bodyPr>
          <a:lstStyle/>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new query run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lot of information about similar queries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rPr>
              <a:t>AQO uses it to make a prediction</a:t>
            </a: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dirty="0">
              <a:solidFill>
                <a:schemeClr val="tx1"/>
              </a:solidFill>
              <a:effectLst>
                <a:outerShdw blurRad="38100" dist="19050" dir="2700000" algn="tl" rotWithShape="0">
                  <a:schemeClr val="dk1">
                    <a:alpha val="40000"/>
                  </a:schemeClr>
                </a:outerShdw>
              </a:effectLst>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itle 10"/>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itle 10"/>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5" name="Text Placeholder 14"/>
          <p:cNvSpPr>
            <a:spLocks noGrp="1"/>
          </p:cNvSpPr>
          <p:nvPr>
            <p:ph type="body" sz="quarter" idx="15"/>
          </p:nvPr>
        </p:nvSpPr>
        <p:spPr>
          <a:xfrm>
            <a:off x="1263650" y="1475740"/>
            <a:ext cx="9990455" cy="3592195"/>
          </a:xfrm>
        </p:spPr>
        <p:txBody>
          <a:bodyPr>
            <a:normAutofit/>
          </a:bodyPr>
          <a:lstStyle/>
          <a:p>
            <a:pPr marL="457200" indent="-457200">
              <a:buFont typeface="Arial" panose="02080604020202020204" pitchFamily="34" charset="0"/>
              <a:buChar char="•"/>
            </a:pPr>
            <a:endParaRPr lang="en-US" altLang="en-US" dirty="0">
              <a:solidFill>
                <a:schemeClr val="tx1"/>
              </a:solidFill>
              <a:effectLst>
                <a:outerShdw blurRad="38100" dist="19050" dir="2700000" algn="tl" rotWithShape="0">
                  <a:schemeClr val="dk1">
                    <a:alpha val="40000"/>
                  </a:schemeClr>
                </a:outerShdw>
              </a:effectLst>
            </a:endParaRPr>
          </a:p>
          <a:p>
            <a:pPr marL="457200" indent="-457200">
              <a:buFont typeface="Arial" panose="02080604020202020204" pitchFamily="34" charset="0"/>
              <a:buChar char="•"/>
            </a:pPr>
            <a:r>
              <a:rPr lang="en-US" altLang="en-US" sz="2500" b="0" dirty="0">
                <a:solidFill>
                  <a:schemeClr val="tx1"/>
                </a:solidFill>
                <a:latin typeface="Roboto Light" panose="02000000000000000000" pitchFamily="2" charset="0"/>
                <a:ea typeface="Roboto Light" panose="02000000000000000000" pitchFamily="2" charset="0"/>
              </a:rPr>
              <a:t>Try to find the closest nodes from any kind of queries</a:t>
            </a:r>
            <a:endParaRPr lang="en-US" altLang="en-US" sz="25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5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500" b="0" dirty="0">
              <a:solidFill>
                <a:schemeClr val="accent1"/>
              </a:solidFill>
              <a:latin typeface="Roboto Light" panose="02000000000000000000" pitchFamily="2" charset="0"/>
              <a:ea typeface="Roboto Light" panose="02000000000000000000" pitchFamily="2" charset="0"/>
            </a:endParaRPr>
          </a:p>
        </p:txBody>
      </p:sp>
      <p:sp>
        <p:nvSpPr>
          <p:cNvPr id="17" name="Text Box 1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8" name="Text Box 1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1263650" y="1475740"/>
            <a:ext cx="9990455" cy="3592195"/>
          </a:xfrm>
        </p:spPr>
        <p:txBody>
          <a:bodyPr>
            <a:normAutofit/>
          </a:bodyPr>
          <a:lstStyle/>
          <a:p>
            <a:pPr marL="457200" indent="-457200">
              <a:buFont typeface="Arial" panose="02080604020202020204" pitchFamily="34" charset="0"/>
              <a:buChar char="•"/>
            </a:pPr>
            <a:endParaRPr lang="en-US" altLang="en-US" dirty="0">
              <a:solidFill>
                <a:schemeClr val="tx1"/>
              </a:solidFill>
              <a:effectLst>
                <a:outerShdw blurRad="38100" dist="19050" dir="2700000" algn="tl" rotWithShape="0">
                  <a:schemeClr val="dk1">
                    <a:alpha val="40000"/>
                  </a:schemeClr>
                </a:outerShdw>
              </a:effectLst>
            </a:endParaRPr>
          </a:p>
          <a:p>
            <a:pPr marL="457200" indent="-457200">
              <a:buFont typeface="Arial" panose="02080604020202020204" pitchFamily="34" charset="0"/>
              <a:buChar char="•"/>
            </a:pPr>
            <a:r>
              <a:rPr lang="en-US" altLang="en-US" sz="2500" b="0" dirty="0">
                <a:solidFill>
                  <a:schemeClr val="tx1"/>
                </a:solidFill>
                <a:latin typeface="Roboto Light" panose="02000000000000000000" pitchFamily="2" charset="0"/>
                <a:ea typeface="Roboto Light" panose="02000000000000000000" pitchFamily="2" charset="0"/>
              </a:rPr>
              <a:t>Try to find the closest nodes from any kind of queries</a:t>
            </a:r>
            <a:endParaRPr lang="en-US" altLang="en-US" sz="25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5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sz="2500" b="0" dirty="0">
                <a:solidFill>
                  <a:schemeClr val="accent1"/>
                </a:solidFill>
                <a:latin typeface="Roboto Light" panose="02000000000000000000" pitchFamily="2" charset="0"/>
                <a:ea typeface="Roboto Light" panose="02000000000000000000" pitchFamily="2" charset="0"/>
              </a:rPr>
              <a:t>A</a:t>
            </a:r>
            <a:r>
              <a:rPr lang="en-US" altLang="en-US" sz="2500" b="0" dirty="0">
                <a:solidFill>
                  <a:schemeClr val="accent1"/>
                </a:solidFill>
                <a:latin typeface="Roboto Light" panose="02000000000000000000" pitchFamily="2" charset="0"/>
                <a:ea typeface="Roboto Light" panose="02000000000000000000" pitchFamily="2" charset="0"/>
              </a:rPr>
              <a:t>void</a:t>
            </a:r>
            <a:r>
              <a:rPr lang="en-US" sz="2500" b="0" dirty="0">
                <a:solidFill>
                  <a:schemeClr val="accent1"/>
                </a:solidFill>
                <a:latin typeface="Roboto Light" panose="02000000000000000000" pitchFamily="2" charset="0"/>
                <a:ea typeface="Roboto Light" panose="02000000000000000000" pitchFamily="2" charset="0"/>
              </a:rPr>
              <a:t> coll</a:t>
            </a:r>
            <a:r>
              <a:rPr lang="en-US" altLang="en-US" sz="2500" b="0" dirty="0">
                <a:solidFill>
                  <a:schemeClr val="accent1"/>
                </a:solidFill>
                <a:latin typeface="Roboto Light" panose="02000000000000000000" pitchFamily="2" charset="0"/>
                <a:ea typeface="Roboto Light" panose="02000000000000000000" pitchFamily="2" charset="0"/>
              </a:rPr>
              <a:t>i</a:t>
            </a:r>
            <a:r>
              <a:rPr lang="en-US" sz="2500" b="0" dirty="0">
                <a:solidFill>
                  <a:schemeClr val="accent1"/>
                </a:solidFill>
                <a:latin typeface="Roboto Light" panose="02000000000000000000" pitchFamily="2" charset="0"/>
                <a:ea typeface="Roboto Light" panose="02000000000000000000" pitchFamily="2" charset="0"/>
              </a:rPr>
              <a:t>sion </a:t>
            </a:r>
            <a:r>
              <a:rPr lang="en-US" altLang="en-US" sz="2500" b="0" dirty="0">
                <a:solidFill>
                  <a:schemeClr val="accent1"/>
                </a:solidFill>
                <a:latin typeface="Roboto Light" panose="02000000000000000000" pitchFamily="2" charset="0"/>
                <a:ea typeface="Roboto Light" panose="02000000000000000000" pitchFamily="2" charset="0"/>
              </a:rPr>
              <a:t>- consider </a:t>
            </a:r>
            <a:r>
              <a:rPr lang="en-US" altLang="en-US" sz="2500" b="0" dirty="0" err="1">
                <a:solidFill>
                  <a:schemeClr val="accent1"/>
                </a:solidFill>
                <a:latin typeface="Roboto Light" panose="02000000000000000000" pitchFamily="2" charset="0"/>
                <a:ea typeface="Roboto Light" panose="02000000000000000000" pitchFamily="2" charset="0"/>
              </a:rPr>
              <a:t>neighbours</a:t>
            </a:r>
            <a:r>
              <a:rPr lang="en-US" altLang="en-US" sz="2500" b="0" dirty="0">
                <a:solidFill>
                  <a:schemeClr val="accent1"/>
                </a:solidFill>
                <a:latin typeface="Roboto Light" panose="02000000000000000000" pitchFamily="2" charset="0"/>
                <a:ea typeface="Roboto Light" panose="02000000000000000000" pitchFamily="2" charset="0"/>
              </a:rPr>
              <a:t> only with the same relation </a:t>
            </a:r>
            <a:r>
              <a:rPr lang="en-US" altLang="en-US" sz="2500" b="0" dirty="0" err="1">
                <a:solidFill>
                  <a:schemeClr val="accent1"/>
                </a:solidFill>
                <a:latin typeface="Roboto Light" panose="02000000000000000000" pitchFamily="2" charset="0"/>
                <a:ea typeface="Roboto Light" panose="02000000000000000000" pitchFamily="2" charset="0"/>
              </a:rPr>
              <a:t>oids</a:t>
            </a:r>
            <a:r>
              <a:rPr lang="en-US" altLang="en-US" sz="2500" b="0" dirty="0">
                <a:solidFill>
                  <a:schemeClr val="accent1"/>
                </a:solidFill>
                <a:latin typeface="Roboto Light" panose="02000000000000000000" pitchFamily="2" charset="0"/>
                <a:ea typeface="Roboto Light" panose="02000000000000000000" pitchFamily="2" charset="0"/>
              </a:rPr>
              <a:t> and number of clauses</a:t>
            </a:r>
            <a:endParaRPr lang="en-US" altLang="en-US" sz="2500" b="0" dirty="0">
              <a:solidFill>
                <a:schemeClr val="accent1"/>
              </a:solidFill>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5" name="Title 1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6" name="Text Box 1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7" name="Text Box 1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40105" y="2869071"/>
            <a:ext cx="6011585" cy="1397098"/>
          </a:xfrm>
        </p:spPr>
        <p:txBody>
          <a:bodyPr>
            <a:normAutofit/>
            <a:scene3d>
              <a:camera prst="orthographicFront"/>
              <a:lightRig rig="threePt" dir="t"/>
            </a:scene3d>
          </a:bodyPr>
          <a:lstStyle/>
          <a:p>
            <a:r>
              <a:rPr lang="en-US" altLang="en-US" b="0" dirty="0">
                <a:solidFill>
                  <a:schemeClr val="bg1"/>
                </a:solidFill>
                <a:effectLst/>
                <a:latin typeface="Roboto Medium" panose="02000000000000000000" pitchFamily="2" charset="0"/>
                <a:ea typeface="Roboto Medium" panose="02000000000000000000" pitchFamily="2" charset="0"/>
              </a:rPr>
              <a:t>Examples</a:t>
            </a:r>
            <a:endParaRPr lang="en-US" altLang="en-US" b="0"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2. Problems &amp; Features</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32" name="Text Placeholder 7"/>
          <p:cNvSpPr>
            <a:spLocks noGrp="1"/>
          </p:cNvSpPr>
          <p:nvPr/>
        </p:nvSpPr>
        <p:spPr>
          <a:xfrm>
            <a:off x="878523" y="328390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rPr>
              <a:t>4. Testing</a:t>
            </a:r>
            <a:endParaRPr lang="en-US" altLang="en-US"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Placeholder 30"/>
          <p:cNvSpPr>
            <a:spLocks noGrp="1"/>
          </p:cNvSpPr>
          <p:nvPr/>
        </p:nvSpPr>
        <p:spPr>
          <a:xfrm>
            <a:off x="878523" y="254984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rPr>
              <a:t>3. Examples</a:t>
            </a:r>
            <a:endParaRPr lang="en-US" altLang="en-US" b="0" dirty="0">
              <a:solidFill>
                <a:schemeClr val="tx1"/>
              </a:solidFill>
              <a:latin typeface="Roboto Light" panose="02000000000000000000" pitchFamily="2" charset="0"/>
              <a:ea typeface="Roboto Light" panose="02000000000000000000" pitchFamily="2" charset="0"/>
            </a:endParaRPr>
          </a:p>
        </p:txBody>
      </p:sp>
      <p:sp>
        <p:nvSpPr>
          <p:cNvPr id="5" name="Text Box 4"/>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0"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скругленные углы 6"/>
          <p:cNvSpPr/>
          <p:nvPr/>
        </p:nvSpPr>
        <p:spPr>
          <a:xfrm>
            <a:off x="517359" y="965330"/>
            <a:ext cx="8505343" cy="446532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sz="2400" dirty="0">
              <a:latin typeface="Roboto Light" panose="02000000000000000000" pitchFamily="2" charset="0"/>
              <a:ea typeface="Roboto Light" panose="02000000000000000000" pitchFamily="2" charset="0"/>
            </a:endParaRPr>
          </a:p>
        </p:txBody>
      </p:sp>
      <p:pic>
        <p:nvPicPr>
          <p:cNvPr id="8" name="Picture 7"/>
          <p:cNvPicPr>
            <a:picLocks noChangeAspect="1"/>
          </p:cNvPicPr>
          <p:nvPr/>
        </p:nvPicPr>
        <p:blipFill>
          <a:blip r:embed="rId1"/>
          <a:stretch>
            <a:fillRect/>
          </a:stretch>
        </p:blipFill>
        <p:spPr>
          <a:xfrm>
            <a:off x="974090" y="1281430"/>
            <a:ext cx="7591425" cy="3832225"/>
          </a:xfrm>
          <a:prstGeom prst="rect">
            <a:avLst/>
          </a:prstGeom>
        </p:spPr>
      </p:pic>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Examples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Text Box 8"/>
          <p:cNvSpPr txBox="1"/>
          <p:nvPr/>
        </p:nvSpPr>
        <p:spPr>
          <a:xfrm>
            <a:off x="5313045" y="5499735"/>
            <a:ext cx="6792595" cy="645160"/>
          </a:xfrm>
          <a:prstGeom prst="rect">
            <a:avLst/>
          </a:prstGeom>
          <a:noFill/>
        </p:spPr>
        <p:txBody>
          <a:bodyPr wrap="square" rtlCol="0" anchor="t">
            <a:spAutoFit/>
          </a:bodyPr>
          <a:lstStyle/>
          <a:p>
            <a:pPr algn="l"/>
            <a:r>
              <a:rPr lang="en-US" altLang="en-US" b="1">
                <a:latin typeface="Roboto Medium" panose="02000000000000000000" pitchFamily="2" charset="0"/>
                <a:cs typeface="Roboto Medium" panose="02000000000000000000" pitchFamily="2" charset="0"/>
              </a:rPr>
              <a:t>You can find the database here: </a:t>
            </a:r>
            <a:endParaRPr lang="en-US" altLang="en-US" b="1">
              <a:latin typeface="Roboto Medium" panose="02000000000000000000" pitchFamily="2" charset="0"/>
              <a:cs typeface="Roboto Medium" panose="02000000000000000000" pitchFamily="2" charset="0"/>
            </a:endParaRPr>
          </a:p>
          <a:p>
            <a:pPr algn="ctr"/>
            <a:r>
              <a:rPr lang="en-US" b="1">
                <a:latin typeface="Roboto Medium" panose="02000000000000000000" pitchFamily="2" charset="0"/>
                <a:cs typeface="Roboto Medium" panose="02000000000000000000" pitchFamily="2" charset="0"/>
              </a:rPr>
              <a:t>https://github.com/Alena0704/Test-AQO/tree/main</a:t>
            </a:r>
            <a:endParaRPr lang="en-US" b="1">
              <a:latin typeface="Roboto Medium" panose="02000000000000000000" pitchFamily="2" charset="0"/>
              <a:cs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a:xfrm>
            <a:off x="772795" y="1454785"/>
            <a:ext cx="10799762" cy="3592075"/>
          </a:xfrm>
        </p:spPr>
        <p:txBody>
          <a:bodyPr>
            <a:normAutofit/>
          </a:bodyPr>
          <a:lstStyle/>
          <a:p>
            <a:pPr marL="457200" indent="-4572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feature space (fs)</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 - the space where statistics on this class of queries are collected</a:t>
            </a:r>
            <a:endPar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457200" indent="-4572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feature subspace (</a:t>
            </a:r>
            <a:r>
              <a:rPr lang="en-US" altLang="en-US" sz="2400" b="0" dirty="0" err="1">
                <a:solidFill>
                  <a:schemeClr val="accent1"/>
                </a:solidFill>
                <a:latin typeface="Roboto Light" panose="02000000000000000000" pitchFamily="2" charset="0"/>
                <a:ea typeface="Roboto Light" panose="02000000000000000000" pitchFamily="2" charset="0"/>
                <a:cs typeface="Roboto Medium" panose="02000000000000000000" pitchFamily="2" charset="0"/>
              </a:rPr>
              <a:t>fss</a:t>
            </a: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 - the space </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where information about selectivity and cardinality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of every node</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are collected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for each item of </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feature space</a:t>
            </a:r>
            <a:endPar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endParaRPr lang="en-US" dirty="0">
              <a:solidFill>
                <a:schemeClr val="tx1"/>
              </a:solidFill>
              <a:effectLst>
                <a:outerShdw blurRad="38100" dist="19050" dir="2700000" algn="tl" rotWithShape="0">
                  <a:schemeClr val="dk1">
                    <a:alpha val="40000"/>
                  </a:schemeClr>
                </a:outerShdw>
              </a:effectLst>
              <a:latin typeface="Roboto Medium" panose="02000000000000000000" pitchFamily="2" charset="0"/>
              <a:cs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4" name="Text Placeholder 5"/>
          <p:cNvSpPr>
            <a:spLocks noGrp="1"/>
          </p:cNvSpPr>
          <p:nvPr/>
        </p:nvSpPr>
        <p:spPr>
          <a:xfrm>
            <a:off x="517993" y="1619651"/>
            <a:ext cx="10799445" cy="56007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'classA';</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5" name="Text Placeholder 5"/>
          <p:cNvSpPr>
            <a:spLocks noGrp="1"/>
          </p:cNvSpPr>
          <p:nvPr/>
        </p:nvSpPr>
        <p:spPr>
          <a:xfrm>
            <a:off x="517358" y="2427371"/>
            <a:ext cx="10799445" cy="56007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'classB';</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6" name="Right Brace 15"/>
          <p:cNvSpPr/>
          <p:nvPr/>
        </p:nvSpPr>
        <p:spPr>
          <a:xfrm>
            <a:off x="7779761" y="1308334"/>
            <a:ext cx="434975" cy="1663065"/>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7" name="Text Box 16"/>
          <p:cNvSpPr txBox="1"/>
          <p:nvPr/>
        </p:nvSpPr>
        <p:spPr>
          <a:xfrm>
            <a:off x="8322977" y="1863681"/>
            <a:ext cx="1000125" cy="461665"/>
          </a:xfrm>
          <a:prstGeom prst="rect">
            <a:avLst/>
          </a:prstGeom>
          <a:noFill/>
        </p:spPr>
        <p:txBody>
          <a:bodyPr wrap="square" rtlCol="0">
            <a:spAutoFit/>
            <a:scene3d>
              <a:camera prst="orthographicFront"/>
              <a:lightRig rig="threePt" dir="t"/>
            </a:scene3d>
          </a:bodyPr>
          <a:lstStyle/>
          <a:p>
            <a:r>
              <a:rPr lang="en-US" altLang="en-US" sz="2400">
                <a:solidFill>
                  <a:schemeClr val="tx1"/>
                </a:solidFill>
                <a:latin typeface="Roboto Medium" panose="02000000000000000000" pitchFamily="2" charset="0"/>
                <a:ea typeface="Roboto Medium" panose="02000000000000000000" pitchFamily="2" charset="0"/>
              </a:rPr>
              <a:t>fs1</a:t>
            </a:r>
            <a:endParaRPr lang="en-US" altLang="en-US" sz="2400">
              <a:solidFill>
                <a:schemeClr val="tx1"/>
              </a:solidFill>
              <a:latin typeface="Roboto Medium" panose="02000000000000000000" pitchFamily="2" charset="0"/>
              <a:ea typeface="Roboto Medium" panose="02000000000000000000" pitchFamily="2" charset="0"/>
            </a:endParaRPr>
          </a:p>
        </p:txBody>
      </p:sp>
      <p:sp>
        <p:nvSpPr>
          <p:cNvPr id="18" name="Text Placeholder 5"/>
          <p:cNvSpPr>
            <a:spLocks noGrp="1"/>
          </p:cNvSpPr>
          <p:nvPr/>
        </p:nvSpPr>
        <p:spPr>
          <a:xfrm>
            <a:off x="517993" y="4954671"/>
            <a:ext cx="10799445" cy="56007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dirty="0">
                <a:solidFill>
                  <a:schemeClr val="tx1"/>
                </a:solidFill>
                <a:latin typeface="Roboto Light" panose="02000000000000000000" pitchFamily="2" charset="0"/>
                <a:ea typeface="Roboto Light" panose="02000000000000000000" pitchFamily="2" charset="0"/>
              </a:rPr>
              <a:t>SELECT * FROM STUDENT WHERE </a:t>
            </a:r>
            <a:r>
              <a:rPr lang="en-US" altLang="en-US" sz="2400" b="0" dirty="0">
                <a:solidFill>
                  <a:schemeClr val="accent1"/>
                </a:solidFill>
                <a:latin typeface="Roboto Light" panose="02000000000000000000" pitchFamily="2" charset="0"/>
                <a:ea typeface="Roboto Light" panose="02000000000000000000" pitchFamily="2" charset="0"/>
              </a:rPr>
              <a:t>gen</a:t>
            </a:r>
            <a:r>
              <a:rPr lang="en-US" altLang="en-US" sz="2400" b="0" dirty="0">
                <a:solidFill>
                  <a:schemeClr val="tx1"/>
                </a:solidFill>
                <a:latin typeface="Roboto Light" panose="02000000000000000000" pitchFamily="2" charset="0"/>
                <a:ea typeface="Roboto Light" panose="02000000000000000000" pitchFamily="2" charset="0"/>
              </a:rPr>
              <a:t> = 'female';</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19" name="Right Brace 18"/>
          <p:cNvSpPr/>
          <p:nvPr/>
        </p:nvSpPr>
        <p:spPr>
          <a:xfrm>
            <a:off x="7344786" y="4805590"/>
            <a:ext cx="434975" cy="619760"/>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20" name="Text Box 19"/>
          <p:cNvSpPr txBox="1"/>
          <p:nvPr/>
        </p:nvSpPr>
        <p:spPr>
          <a:xfrm>
            <a:off x="7840570" y="4854150"/>
            <a:ext cx="1000125" cy="461665"/>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fs2</a:t>
            </a:r>
            <a:endParaRPr lang="en-US" altLang="en-US" sz="2400" dirty="0">
              <a:solidFill>
                <a:schemeClr val="tx1"/>
              </a:solidFill>
              <a:latin typeface="Roboto Medium" panose="02000000000000000000" pitchFamily="2" charset="0"/>
              <a:ea typeface="Roboto Medium" panose="02000000000000000000" pitchFamily="2" charset="0"/>
            </a:endParaRPr>
          </a:p>
        </p:txBody>
      </p:sp>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0"/>
          <p:cNvSpPr txBox="1"/>
          <p:nvPr/>
        </p:nvSpPr>
        <p:spPr>
          <a:xfrm>
            <a:off x="517747" y="3013710"/>
            <a:ext cx="4198585" cy="830997"/>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Seq Scan</a:t>
            </a:r>
            <a:r>
              <a:rPr lang="en-US" altLang="x-none" sz="2400" dirty="0" err="1">
                <a:solidFill>
                  <a:schemeClr val="tx1"/>
                </a:solidFill>
                <a:latin typeface="Roboto Light" panose="02000000000000000000" pitchFamily="2" charset="0"/>
                <a:ea typeface="Roboto Light" panose="02000000000000000000" pitchFamily="2" charset="0"/>
                <a:sym typeface="+mn-ea"/>
              </a:rPr>
              <a:t>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a:solidFill>
                  <a:schemeClr val="tx1"/>
                </a:solidFill>
                <a:latin typeface="Roboto Light" panose="02000000000000000000" pitchFamily="2" charset="0"/>
                <a:ea typeface="Roboto Light" panose="02000000000000000000" pitchFamily="2" charset="0"/>
                <a:sym typeface="+mn-ea"/>
              </a:rPr>
              <a:t>	</a:t>
            </a:r>
            <a:r>
              <a:rPr lang="en-US" altLang="x-none" sz="2400" dirty="0">
                <a:solidFill>
                  <a:schemeClr val="tx1"/>
                </a:solidFill>
                <a:latin typeface="Roboto Light" panose="02000000000000000000" pitchFamily="2" charset="0"/>
                <a:ea typeface="Roboto Light" panose="02000000000000000000" pitchFamily="2" charset="0"/>
                <a:sym typeface="+mn-ea"/>
              </a:rPr>
              <a:t>Filter: (</a:t>
            </a:r>
            <a:r>
              <a:rPr lang="en-US" altLang="en-US" sz="2400" dirty="0">
                <a:solidFill>
                  <a:schemeClr val="tx1"/>
                </a:solidFill>
                <a:latin typeface="Roboto Light" panose="02000000000000000000" pitchFamily="2" charset="0"/>
                <a:ea typeface="Roboto Light" panose="02000000000000000000" pitchFamily="2" charset="0"/>
                <a:sym typeface="+mn-ea"/>
              </a:rPr>
              <a:t>group = </a:t>
            </a:r>
            <a:r>
              <a:rPr lang="en-US" altLang="en-US" sz="2400" dirty="0" err="1">
                <a:latin typeface="Roboto Light" panose="02000000000000000000" pitchFamily="2" charset="0"/>
                <a:ea typeface="Roboto Light" panose="02000000000000000000" pitchFamily="2" charset="0"/>
                <a:sym typeface="+mn-ea"/>
              </a:rPr>
              <a:t>classA</a:t>
            </a:r>
            <a:r>
              <a:rPr lang="en-US" altLang="x-none" sz="2400" dirty="0">
                <a:solidFill>
                  <a:schemeClr val="tx1"/>
                </a:solidFill>
                <a:latin typeface="Roboto Light" panose="02000000000000000000" pitchFamily="2" charset="0"/>
                <a:ea typeface="Roboto Light" panose="02000000000000000000" pitchFamily="2" charset="0"/>
                <a:sym typeface="+mn-ea"/>
              </a:rPr>
              <a:t>) </a:t>
            </a:r>
            <a:endParaRPr lang="en-US" altLang="x-none" sz="2400" dirty="0">
              <a:solidFill>
                <a:schemeClr val="tx1"/>
              </a:solidFill>
              <a:latin typeface="Roboto Light" panose="02000000000000000000" pitchFamily="2" charset="0"/>
              <a:ea typeface="Roboto Light" panose="02000000000000000000" pitchFamily="2" charset="0"/>
              <a:sym typeface="+mn-ea"/>
            </a:endParaRPr>
          </a:p>
        </p:txBody>
      </p:sp>
      <p:sp>
        <p:nvSpPr>
          <p:cNvPr id="14" name="Text Box 13"/>
          <p:cNvSpPr txBox="1"/>
          <p:nvPr/>
        </p:nvSpPr>
        <p:spPr>
          <a:xfrm>
            <a:off x="517747" y="3912870"/>
            <a:ext cx="6322565" cy="830997"/>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 Index Scan</a:t>
            </a:r>
            <a:r>
              <a:rPr lang="en-US" altLang="x-none" sz="2400" dirty="0" err="1">
                <a:solidFill>
                  <a:schemeClr val="tx1"/>
                </a:solidFill>
                <a:latin typeface="Roboto Light" panose="02000000000000000000" pitchFamily="2" charset="0"/>
                <a:ea typeface="Roboto Light" panose="02000000000000000000" pitchFamily="2" charset="0"/>
                <a:sym typeface="+mn-ea"/>
              </a:rPr>
              <a:t> using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_idx1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err="1">
                <a:solidFill>
                  <a:schemeClr val="tx1"/>
                </a:solidFill>
                <a:latin typeface="Roboto Light" panose="02000000000000000000" pitchFamily="2" charset="0"/>
                <a:ea typeface="Roboto Light" panose="02000000000000000000" pitchFamily="2" charset="0"/>
                <a:sym typeface="+mn-ea"/>
              </a:rPr>
              <a:t>	</a:t>
            </a:r>
            <a:r>
              <a:rPr lang="en-US" altLang="x-none" sz="2400" dirty="0" err="1">
                <a:solidFill>
                  <a:schemeClr val="tx1"/>
                </a:solidFill>
                <a:latin typeface="Roboto Light" panose="02000000000000000000" pitchFamily="2" charset="0"/>
                <a:ea typeface="Roboto Light" panose="02000000000000000000" pitchFamily="2" charset="0"/>
                <a:sym typeface="+mn-ea"/>
              </a:rPr>
              <a:t>Filter: (</a:t>
            </a:r>
            <a:r>
              <a:rPr lang="en-US" altLang="en-US" sz="2400" dirty="0" err="1">
                <a:solidFill>
                  <a:schemeClr val="tx1"/>
                </a:solidFill>
                <a:latin typeface="Roboto Light" panose="02000000000000000000" pitchFamily="2" charset="0"/>
                <a:ea typeface="Roboto Light" panose="02000000000000000000" pitchFamily="2" charset="0"/>
                <a:sym typeface="+mn-ea"/>
              </a:rPr>
              <a:t>group = </a:t>
            </a:r>
            <a:r>
              <a:rPr lang="en-US" altLang="en-US" sz="2400">
                <a:latin typeface="Roboto Light" panose="02000000000000000000" pitchFamily="2" charset="0"/>
                <a:ea typeface="Roboto Light" panose="02000000000000000000" pitchFamily="2" charset="0"/>
                <a:sym typeface="+mn-ea"/>
              </a:rPr>
              <a:t>classA</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x-none" sz="2400" dirty="0" err="1">
              <a:solidFill>
                <a:schemeClr val="tx1"/>
              </a:solidFill>
              <a:latin typeface="Roboto Light" panose="02000000000000000000" pitchFamily="2" charset="0"/>
              <a:ea typeface="Roboto Light" panose="02000000000000000000" pitchFamily="2" charset="0"/>
              <a:sym typeface="+mn-ea"/>
            </a:endParaRPr>
          </a:p>
        </p:txBody>
      </p:sp>
      <p:sp>
        <p:nvSpPr>
          <p:cNvPr id="15" name="Right Brace 14"/>
          <p:cNvSpPr/>
          <p:nvPr/>
        </p:nvSpPr>
        <p:spPr>
          <a:xfrm>
            <a:off x="7082984" y="3102610"/>
            <a:ext cx="434975" cy="652780"/>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6" name="Text Box 15"/>
          <p:cNvSpPr txBox="1"/>
          <p:nvPr/>
        </p:nvSpPr>
        <p:spPr>
          <a:xfrm>
            <a:off x="7601144" y="3195172"/>
            <a:ext cx="1898650" cy="461665"/>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fss1</a:t>
            </a:r>
            <a:endParaRPr lang="en-US" altLang="en-US" sz="2400" dirty="0">
              <a:solidFill>
                <a:schemeClr val="tx1"/>
              </a:solidFill>
              <a:latin typeface="Roboto Medium" panose="02000000000000000000" pitchFamily="2" charset="0"/>
              <a:ea typeface="Roboto Medium" panose="02000000000000000000" pitchFamily="2" charset="0"/>
            </a:endParaRPr>
          </a:p>
        </p:txBody>
      </p:sp>
      <p:sp>
        <p:nvSpPr>
          <p:cNvPr id="17" name="Right Brace 16"/>
          <p:cNvSpPr/>
          <p:nvPr/>
        </p:nvSpPr>
        <p:spPr>
          <a:xfrm>
            <a:off x="7082883" y="3820921"/>
            <a:ext cx="434975" cy="1687195"/>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8" name="Text Box 17"/>
          <p:cNvSpPr txBox="1"/>
          <p:nvPr/>
        </p:nvSpPr>
        <p:spPr>
          <a:xfrm>
            <a:off x="7764145" y="4433685"/>
            <a:ext cx="1898650" cy="461665"/>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fss2</a:t>
            </a:r>
            <a:endParaRPr lang="en-US" altLang="en-US" sz="2400" dirty="0">
              <a:solidFill>
                <a:schemeClr val="tx1"/>
              </a:solidFill>
              <a:latin typeface="Roboto Medium" panose="02000000000000000000" pitchFamily="2" charset="0"/>
              <a:ea typeface="Roboto Medium" panose="02000000000000000000" pitchFamily="2" charset="0"/>
            </a:endParaRPr>
          </a:p>
        </p:txBody>
      </p:sp>
      <p:sp>
        <p:nvSpPr>
          <p:cNvPr id="21" name="Slide Number Placeholder 20"/>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517747" y="4840605"/>
            <a:ext cx="6322565" cy="830997"/>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 Index Scan</a:t>
            </a:r>
            <a:r>
              <a:rPr lang="en-US" altLang="x-none" sz="2400" dirty="0" err="1">
                <a:solidFill>
                  <a:schemeClr val="tx1"/>
                </a:solidFill>
                <a:latin typeface="Roboto Light" panose="02000000000000000000" pitchFamily="2" charset="0"/>
                <a:ea typeface="Roboto Light" panose="02000000000000000000" pitchFamily="2" charset="0"/>
                <a:sym typeface="+mn-ea"/>
              </a:rPr>
              <a:t> using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_idx1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a:solidFill>
                  <a:schemeClr val="tx1"/>
                </a:solidFill>
                <a:latin typeface="Roboto Light" panose="02000000000000000000" pitchFamily="2" charset="0"/>
                <a:ea typeface="Roboto Light" panose="02000000000000000000" pitchFamily="2" charset="0"/>
                <a:sym typeface="+mn-ea"/>
              </a:rPr>
              <a:t>	</a:t>
            </a:r>
            <a:r>
              <a:rPr lang="en-US" altLang="x-none" sz="2400" dirty="0">
                <a:solidFill>
                  <a:schemeClr val="tx1"/>
                </a:solidFill>
                <a:latin typeface="Roboto Light" panose="02000000000000000000" pitchFamily="2" charset="0"/>
                <a:ea typeface="Roboto Light" panose="02000000000000000000" pitchFamily="2" charset="0"/>
                <a:sym typeface="+mn-ea"/>
              </a:rPr>
              <a:t>Filter: (</a:t>
            </a:r>
            <a:r>
              <a:rPr lang="en-US" altLang="en-US" sz="2400" dirty="0">
                <a:solidFill>
                  <a:schemeClr val="tx1"/>
                </a:solidFill>
                <a:latin typeface="Roboto Light" panose="02000000000000000000" pitchFamily="2" charset="0"/>
                <a:ea typeface="Roboto Light" panose="02000000000000000000" pitchFamily="2" charset="0"/>
                <a:sym typeface="+mn-ea"/>
              </a:rPr>
              <a:t>group = </a:t>
            </a:r>
            <a:r>
              <a:rPr lang="en-US" altLang="en-US" sz="2400" dirty="0" err="1">
                <a:latin typeface="Roboto Light" panose="02000000000000000000" pitchFamily="2" charset="0"/>
                <a:ea typeface="Roboto Light" panose="02000000000000000000" pitchFamily="2" charset="0"/>
                <a:sym typeface="+mn-ea"/>
              </a:rPr>
              <a:t>classB</a:t>
            </a:r>
            <a:r>
              <a:rPr lang="en-US" altLang="x-none" sz="2400" dirty="0">
                <a:solidFill>
                  <a:schemeClr val="tx1"/>
                </a:solidFill>
                <a:latin typeface="Roboto Light" panose="02000000000000000000" pitchFamily="2" charset="0"/>
                <a:ea typeface="Roboto Light" panose="02000000000000000000" pitchFamily="2" charset="0"/>
                <a:sym typeface="+mn-ea"/>
              </a:rPr>
              <a:t>) </a:t>
            </a:r>
            <a:endParaRPr lang="en-US" altLang="x-none" sz="2400" dirty="0">
              <a:solidFill>
                <a:schemeClr val="tx1"/>
              </a:solidFill>
              <a:latin typeface="Roboto Light" panose="02000000000000000000" pitchFamily="2" charset="0"/>
              <a:ea typeface="Roboto Light" panose="02000000000000000000" pitchFamily="2" charset="0"/>
              <a:sym typeface="+mn-ea"/>
            </a:endParaRPr>
          </a:p>
        </p:txBody>
      </p:sp>
      <p:sp>
        <p:nvSpPr>
          <p:cNvPr id="5" name="Text Placeholder 5"/>
          <p:cNvSpPr>
            <a:spLocks noGrp="1"/>
          </p:cNvSpPr>
          <p:nvPr/>
        </p:nvSpPr>
        <p:spPr>
          <a:xfrm>
            <a:off x="517993" y="1619651"/>
            <a:ext cx="10799445" cy="56007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'classA';</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0" name="Text Placeholder 5"/>
          <p:cNvSpPr>
            <a:spLocks noGrp="1"/>
          </p:cNvSpPr>
          <p:nvPr/>
        </p:nvSpPr>
        <p:spPr>
          <a:xfrm>
            <a:off x="517358" y="2427371"/>
            <a:ext cx="10799445" cy="56007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'classB';</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9" name="Title 18"/>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5" name="Text Box 24"/>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6" name="Text Box 2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1. Functional Dependences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13" name="Picture 2"/>
          <p:cNvPicPr>
            <a:picLocks noChangeAspect="1"/>
          </p:cNvPicPr>
          <p:nvPr/>
        </p:nvPicPr>
        <p:blipFill>
          <a:blip r:embed="rId1"/>
          <a:stretch>
            <a:fillRect/>
          </a:stretch>
        </p:blipFill>
        <p:spPr>
          <a:xfrm>
            <a:off x="746689" y="939344"/>
            <a:ext cx="10698622" cy="3050298"/>
          </a:xfrm>
          <a:prstGeom prst="rect">
            <a:avLst/>
          </a:prstGeom>
        </p:spPr>
      </p:pic>
      <p:sp>
        <p:nvSpPr>
          <p:cNvPr id="14" name="Rectangle 15"/>
          <p:cNvSpPr/>
          <p:nvPr/>
        </p:nvSpPr>
        <p:spPr>
          <a:xfrm>
            <a:off x="790051" y="3099310"/>
            <a:ext cx="10534931" cy="29253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
          <p:cNvSpPr/>
          <p:nvPr/>
        </p:nvSpPr>
        <p:spPr>
          <a:xfrm>
            <a:off x="5013960" y="3100070"/>
            <a:ext cx="780415"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28" name="Rectangle 6"/>
          <p:cNvSpPr/>
          <p:nvPr/>
        </p:nvSpPr>
        <p:spPr>
          <a:xfrm>
            <a:off x="8282305" y="3100705"/>
            <a:ext cx="982980" cy="290830"/>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cxnSp>
        <p:nvCxnSpPr>
          <p:cNvPr id="29" name="Curved Connector 16"/>
          <p:cNvCxnSpPr/>
          <p:nvPr/>
        </p:nvCxnSpPr>
        <p:spPr>
          <a:xfrm flipV="1">
            <a:off x="4730845" y="3309271"/>
            <a:ext cx="565785" cy="495935"/>
          </a:xfrm>
          <a:prstGeom prst="curvedConnector3">
            <a:avLst>
              <a:gd name="adj1" fmla="val 100000"/>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grpSp>
        <p:nvGrpSpPr>
          <p:cNvPr id="3" name="Группа 2"/>
          <p:cNvGrpSpPr/>
          <p:nvPr/>
        </p:nvGrpSpPr>
        <p:grpSpPr>
          <a:xfrm>
            <a:off x="2020311" y="4014407"/>
            <a:ext cx="7548128" cy="2086341"/>
            <a:chOff x="1418590" y="4081780"/>
            <a:chExt cx="9354820" cy="2585720"/>
          </a:xfrm>
        </p:grpSpPr>
        <p:pic>
          <p:nvPicPr>
            <p:cNvPr id="12" name="Picture 8"/>
            <p:cNvPicPr>
              <a:picLocks noChangeAspect="1"/>
            </p:cNvPicPr>
            <p:nvPr/>
          </p:nvPicPr>
          <p:blipFill>
            <a:blip r:embed="rId2"/>
            <a:srcRect l="1480" r="9845" b="4092"/>
            <a:stretch>
              <a:fillRect/>
            </a:stretch>
          </p:blipFill>
          <p:spPr>
            <a:xfrm>
              <a:off x="1418590" y="4081780"/>
              <a:ext cx="9354820" cy="2585720"/>
            </a:xfrm>
            <a:prstGeom prst="rect">
              <a:avLst/>
            </a:prstGeom>
          </p:spPr>
        </p:pic>
        <p:sp>
          <p:nvSpPr>
            <p:cNvPr id="4" name="Rectangle 6"/>
            <p:cNvSpPr/>
            <p:nvPr/>
          </p:nvSpPr>
          <p:spPr>
            <a:xfrm>
              <a:off x="1418590" y="6376035"/>
              <a:ext cx="1345565"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8" name="Rectangle 6"/>
            <p:cNvSpPr/>
            <p:nvPr/>
          </p:nvSpPr>
          <p:spPr>
            <a:xfrm>
              <a:off x="3557270" y="4142105"/>
              <a:ext cx="731520"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15" name="Rectangle 6"/>
            <p:cNvSpPr/>
            <p:nvPr/>
          </p:nvSpPr>
          <p:spPr>
            <a:xfrm>
              <a:off x="3479165" y="6376035"/>
              <a:ext cx="731520"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1. Functional Dependences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pic>
        <p:nvPicPr>
          <p:cNvPr id="5" name="Picture 10"/>
          <p:cNvPicPr>
            <a:picLocks noChangeAspect="1"/>
          </p:cNvPicPr>
          <p:nvPr/>
        </p:nvPicPr>
        <p:blipFill>
          <a:blip r:embed="rId1"/>
          <a:stretch>
            <a:fillRect/>
          </a:stretch>
        </p:blipFill>
        <p:spPr>
          <a:xfrm>
            <a:off x="225425" y="1040765"/>
            <a:ext cx="11802745" cy="4057650"/>
          </a:xfrm>
          <a:prstGeom prst="rect">
            <a:avLst/>
          </a:prstGeom>
        </p:spPr>
      </p:pic>
      <p:sp>
        <p:nvSpPr>
          <p:cNvPr id="6" name="Rectangle 15"/>
          <p:cNvSpPr/>
          <p:nvPr/>
        </p:nvSpPr>
        <p:spPr>
          <a:xfrm>
            <a:off x="724535" y="3312160"/>
            <a:ext cx="10023475" cy="50927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p:cNvSpPr/>
          <p:nvPr/>
        </p:nvSpPr>
        <p:spPr>
          <a:xfrm>
            <a:off x="1789430" y="3559175"/>
            <a:ext cx="1190625" cy="26225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cxnSp>
        <p:nvCxnSpPr>
          <p:cNvPr id="18" name="Curved Connector 16"/>
          <p:cNvCxnSpPr/>
          <p:nvPr/>
        </p:nvCxnSpPr>
        <p:spPr>
          <a:xfrm flipV="1">
            <a:off x="872794" y="3821126"/>
            <a:ext cx="1058545" cy="572770"/>
          </a:xfrm>
          <a:prstGeom prst="curvedConnector3">
            <a:avLst>
              <a:gd name="adj1" fmla="val 99280"/>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sp>
        <p:nvSpPr>
          <p:cNvPr id="28" name="TextBox 7"/>
          <p:cNvSpPr txBox="1"/>
          <p:nvPr/>
        </p:nvSpPr>
        <p:spPr>
          <a:xfrm>
            <a:off x="9088613" y="1109947"/>
            <a:ext cx="2311400" cy="36830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2</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iterations</a:t>
            </a:r>
            <a:endParaRPr lang="en-US" altLang="en-US" dirty="0">
              <a:solidFill>
                <a:srgbClr val="EB006B"/>
              </a:solidFill>
              <a:latin typeface="Roboto Medium" panose="02000000000000000000" pitchFamily="2" charset="0"/>
              <a:ea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dat</a:t>
            </a:r>
            <a:r>
              <a:rPr lang="en-US" altLang="en-US" b="0" dirty="0">
                <a:solidFill>
                  <a:srgbClr val="16229A"/>
                </a:solidFill>
                <a:latin typeface="Roboto Medium" panose="02000000000000000000" pitchFamily="2" charset="0"/>
                <a:ea typeface="Roboto Medium" panose="02000000000000000000" pitchFamily="2" charset="0"/>
              </a:rPr>
              <a:t>a</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28" name="Группа 27"/>
          <p:cNvGrpSpPr/>
          <p:nvPr/>
        </p:nvGrpSpPr>
        <p:grpSpPr>
          <a:xfrm>
            <a:off x="3114513" y="3833716"/>
            <a:ext cx="5599274" cy="2250309"/>
            <a:chOff x="5106670" y="3991610"/>
            <a:chExt cx="6977380" cy="2804160"/>
          </a:xfrm>
        </p:grpSpPr>
        <p:pic>
          <p:nvPicPr>
            <p:cNvPr id="12" name="Picture 4"/>
            <p:cNvPicPr>
              <a:picLocks noChangeAspect="1"/>
            </p:cNvPicPr>
            <p:nvPr/>
          </p:nvPicPr>
          <p:blipFill>
            <a:blip r:embed="rId1"/>
            <a:stretch>
              <a:fillRect/>
            </a:stretch>
          </p:blipFill>
          <p:spPr>
            <a:xfrm>
              <a:off x="5106670" y="3991610"/>
              <a:ext cx="6977380" cy="2804160"/>
            </a:xfrm>
            <a:prstGeom prst="rect">
              <a:avLst/>
            </a:prstGeom>
          </p:spPr>
        </p:pic>
        <p:sp>
          <p:nvSpPr>
            <p:cNvPr id="14" name="Straight Connector 19461"/>
            <p:cNvSpPr/>
            <p:nvPr/>
          </p:nvSpPr>
          <p:spPr>
            <a:xfrm flipH="1" flipV="1">
              <a:off x="7905115" y="4903470"/>
              <a:ext cx="635" cy="1282700"/>
            </a:xfrm>
            <a:prstGeom prst="line">
              <a:avLst/>
            </a:prstGeom>
            <a:ln w="41275" cap="flat" cmpd="sng">
              <a:solidFill>
                <a:srgbClr val="FF0000"/>
              </a:solidFill>
              <a:prstDash val="solid"/>
              <a:round/>
              <a:headEnd type="none" w="med" len="med"/>
              <a:tailEnd type="none" w="med" len="med"/>
            </a:ln>
          </p:spPr>
        </p:sp>
        <p:cxnSp>
          <p:nvCxnSpPr>
            <p:cNvPr id="18" name="Straight Connector 10"/>
            <p:cNvCxnSpPr/>
            <p:nvPr/>
          </p:nvCxnSpPr>
          <p:spPr>
            <a:xfrm>
              <a:off x="7905750" y="6130925"/>
              <a:ext cx="3602355" cy="127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2"/>
            <p:cNvCxnSpPr/>
            <p:nvPr/>
          </p:nvCxnSpPr>
          <p:spPr>
            <a:xfrm flipV="1">
              <a:off x="7905750" y="4905375"/>
              <a:ext cx="3580765" cy="63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4" name="Picture 5"/>
          <p:cNvPicPr>
            <a:picLocks noChangeAspect="1"/>
          </p:cNvPicPr>
          <p:nvPr/>
        </p:nvPicPr>
        <p:blipFill>
          <a:blip r:embed="rId2"/>
          <a:stretch>
            <a:fillRect/>
          </a:stretch>
        </p:blipFill>
        <p:spPr>
          <a:xfrm>
            <a:off x="255905" y="854075"/>
            <a:ext cx="10826750" cy="3291840"/>
          </a:xfrm>
          <a:prstGeom prst="rect">
            <a:avLst/>
          </a:prstGeom>
        </p:spPr>
      </p:pic>
      <p:sp>
        <p:nvSpPr>
          <p:cNvPr id="20" name="Rectangle 9"/>
          <p:cNvSpPr/>
          <p:nvPr/>
        </p:nvSpPr>
        <p:spPr>
          <a:xfrm>
            <a:off x="4250055" y="3239135"/>
            <a:ext cx="901065" cy="21209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8"/>
          <p:cNvSpPr/>
          <p:nvPr/>
        </p:nvSpPr>
        <p:spPr>
          <a:xfrm>
            <a:off x="7696200" y="3239135"/>
            <a:ext cx="1017905" cy="21209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5"/>
          <p:cNvSpPr/>
          <p:nvPr/>
        </p:nvSpPr>
        <p:spPr>
          <a:xfrm>
            <a:off x="1150620" y="3239135"/>
            <a:ext cx="9890760" cy="42799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urved Connector 16"/>
          <p:cNvCxnSpPr/>
          <p:nvPr/>
        </p:nvCxnSpPr>
        <p:spPr>
          <a:xfrm flipV="1">
            <a:off x="4380572" y="3451186"/>
            <a:ext cx="638556" cy="465784"/>
          </a:xfrm>
          <a:prstGeom prst="curvedConnector3">
            <a:avLst>
              <a:gd name="adj1" fmla="val 99751"/>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dat</a:t>
            </a:r>
            <a:r>
              <a:rPr lang="en-US" altLang="en-US" b="0" dirty="0">
                <a:solidFill>
                  <a:srgbClr val="16229A"/>
                </a:solidFill>
                <a:latin typeface="Roboto Medium" panose="02000000000000000000" pitchFamily="2" charset="0"/>
                <a:ea typeface="Roboto Medium" panose="02000000000000000000" pitchFamily="2" charset="0"/>
              </a:rPr>
              <a:t>a</a:t>
            </a:r>
            <a:endParaRPr lang="en-US" altLang="en-US" b="0" dirty="0">
              <a:solidFill>
                <a:srgbClr val="16229A"/>
              </a:solidFill>
              <a:latin typeface="Roboto Medium" panose="02000000000000000000" pitchFamily="2" charset="0"/>
              <a:ea typeface="Roboto Medium" panose="02000000000000000000" pitchFamily="2" charset="0"/>
            </a:endParaRPr>
          </a:p>
        </p:txBody>
      </p:sp>
      <p:pic>
        <p:nvPicPr>
          <p:cNvPr id="5" name="Picture 2"/>
          <p:cNvPicPr>
            <a:picLocks noChangeAspect="1"/>
          </p:cNvPicPr>
          <p:nvPr/>
        </p:nvPicPr>
        <p:blipFill>
          <a:blip r:embed="rId1"/>
          <a:stretch>
            <a:fillRect/>
          </a:stretch>
        </p:blipFill>
        <p:spPr>
          <a:xfrm>
            <a:off x="381635" y="1336040"/>
            <a:ext cx="11519535" cy="3882390"/>
          </a:xfrm>
          <a:prstGeom prst="rect">
            <a:avLst/>
          </a:prstGeom>
        </p:spPr>
      </p:pic>
      <p:sp>
        <p:nvSpPr>
          <p:cNvPr id="6" name="Rectangle 15"/>
          <p:cNvSpPr/>
          <p:nvPr/>
        </p:nvSpPr>
        <p:spPr>
          <a:xfrm>
            <a:off x="727940" y="3907750"/>
            <a:ext cx="10266895" cy="460426"/>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8"/>
          <p:cNvSpPr/>
          <p:nvPr/>
        </p:nvSpPr>
        <p:spPr>
          <a:xfrm>
            <a:off x="2290445" y="4160520"/>
            <a:ext cx="1010285" cy="20764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urved Connector 16"/>
          <p:cNvCxnSpPr/>
          <p:nvPr/>
        </p:nvCxnSpPr>
        <p:spPr>
          <a:xfrm flipV="1">
            <a:off x="1729338" y="4368176"/>
            <a:ext cx="660659" cy="648007"/>
          </a:xfrm>
          <a:prstGeom prst="curvedConnector3">
            <a:avLst>
              <a:gd name="adj1" fmla="val 98501"/>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sp>
        <p:nvSpPr>
          <p:cNvPr id="10" name="TextBox 7"/>
          <p:cNvSpPr txBox="1"/>
          <p:nvPr/>
        </p:nvSpPr>
        <p:spPr>
          <a:xfrm>
            <a:off x="8838682" y="1336099"/>
            <a:ext cx="2311400" cy="36830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2</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iterations</a:t>
            </a:r>
            <a:endParaRPr lang="en-US" altLang="en-US" dirty="0">
              <a:solidFill>
                <a:srgbClr val="EB006B"/>
              </a:solidFill>
              <a:latin typeface="Roboto Medium" panose="02000000000000000000" pitchFamily="2" charset="0"/>
              <a:ea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4" name="Rectangle 13312"/>
          <p:cNvSpPr/>
          <p:nvPr/>
        </p:nvSpPr>
        <p:spPr>
          <a:xfrm>
            <a:off x="293052" y="1476063"/>
            <a:ext cx="11934825" cy="342265"/>
          </a:xfrm>
          <a:prstGeom prst="rect">
            <a:avLst/>
          </a:prstGeom>
          <a:solidFill>
            <a:schemeClr val="bg2"/>
          </a:solidFill>
          <a:ln w="18000" cap="flat" cmpd="sng">
            <a:solidFill>
              <a:schemeClr val="bg2"/>
            </a:solidFill>
            <a:prstDash val="solid"/>
            <a:round/>
            <a:headEnd type="none" w="med" len="med"/>
            <a:tailEnd type="none" w="med" len="med"/>
          </a:ln>
        </p:spPr>
        <p:txBody>
          <a:bodyPr wrap="square" lIns="90000" tIns="46800" rIns="90000" bIns="46800" anchor="t"/>
          <a:lstStyle/>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1200" dirty="0" err="1">
                <a:latin typeface="Arial" panose="02080604020202020204" pitchFamily="34" charset="0"/>
                <a:sym typeface="+mn-ea"/>
              </a:rPr>
              <a:t>			</a:t>
            </a:r>
            <a:r>
              <a:rPr lang="en-US" altLang="en-US" sz="1600" dirty="0" err="1">
                <a:latin typeface="Roboto Light" panose="02000000000000000000" pitchFamily="2" charset="0"/>
                <a:ea typeface="Roboto Light" panose="02000000000000000000" pitchFamily="2" charset="0"/>
                <a:sym typeface="+mn-ea"/>
              </a:rPr>
              <a:t>WITHOUT AQO											WITH AQO</a:t>
            </a:r>
            <a:endParaRPr lang="en-US" altLang="x-none" sz="1600" dirty="0" err="1">
              <a:latin typeface="Roboto Light" panose="02000000000000000000" pitchFamily="2" charset="0"/>
              <a:ea typeface="Roboto Light" panose="02000000000000000000" pitchFamily="2"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200" dirty="0" err="1">
                <a:solidFill>
                  <a:schemeClr val="tx1"/>
                </a:solidFill>
                <a:effectLst>
                  <a:outerShdw blurRad="38100" dist="19050" dir="2700000" algn="tl" rotWithShape="0">
                    <a:schemeClr val="dk1">
                      <a:alpha val="40000"/>
                    </a:schemeClr>
                  </a:outerShdw>
                </a:effectLst>
                <a:latin typeface="Arial" panose="02080604020202020204" pitchFamily="34" charset="0"/>
                <a:sym typeface="+mn-ea"/>
              </a:rPr>
              <a:t>       </a:t>
            </a:r>
            <a:endParaRPr lang="en-US" altLang="x-none" sz="1200" dirty="0" err="1">
              <a:solidFill>
                <a:schemeClr val="tx1"/>
              </a:solidFill>
              <a:effectLst>
                <a:outerShdw blurRad="38100" dist="19050" dir="2700000" algn="tl" rotWithShape="0">
                  <a:schemeClr val="dk1">
                    <a:alpha val="40000"/>
                  </a:schemeClr>
                </a:outerShdw>
              </a:effectLst>
              <a:latin typeface="Arial" panose="02080604020202020204" pitchFamily="34" charset="0"/>
              <a:sym typeface="+mn-ea"/>
            </a:endParaRPr>
          </a:p>
        </p:txBody>
      </p:sp>
      <p:sp>
        <p:nvSpPr>
          <p:cNvPr id="10" name="Title 9"/>
          <p:cNvSpPr>
            <a:spLocks noGrp="1"/>
          </p:cNvSpPr>
          <p:nvPr>
            <p:ph type="title"/>
          </p:nvPr>
        </p:nvSpPr>
        <p:spPr>
          <a:xfrm>
            <a:off x="475488" y="348193"/>
            <a:ext cx="10074595" cy="390078"/>
          </a:xfrm>
        </p:spPr>
        <p:txBody>
          <a:bodyPr>
            <a:scene3d>
              <a:camera prst="orthographicFront"/>
              <a:lightRig rig="threePt" dir="t"/>
            </a:scene3d>
          </a:bodyPr>
          <a:lstStyle/>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dat</a:t>
            </a:r>
            <a:r>
              <a:rPr lang="en-US" altLang="en-US" b="0" dirty="0">
                <a:solidFill>
                  <a:srgbClr val="16229A"/>
                </a:solidFill>
                <a:latin typeface="Roboto Medium" panose="02000000000000000000" pitchFamily="2" charset="0"/>
                <a:ea typeface="Roboto Medium" panose="02000000000000000000" pitchFamily="2" charset="0"/>
              </a:rPr>
              <a:t>a</a:t>
            </a:r>
            <a:endParaRPr lang="en-US" altLang="en-US" b="0" dirty="0">
              <a:solidFill>
                <a:srgbClr val="16229A"/>
              </a:solidFill>
              <a:latin typeface="Roboto Medium" panose="02000000000000000000" pitchFamily="2" charset="0"/>
              <a:ea typeface="Roboto Medium" panose="02000000000000000000" pitchFamily="2" charset="0"/>
            </a:endParaRPr>
          </a:p>
        </p:txBody>
      </p:sp>
      <p:grpSp>
        <p:nvGrpSpPr>
          <p:cNvPr id="5" name="Группа 4"/>
          <p:cNvGrpSpPr/>
          <p:nvPr/>
        </p:nvGrpSpPr>
        <p:grpSpPr>
          <a:xfrm>
            <a:off x="208915" y="1962150"/>
            <a:ext cx="11615420" cy="2584450"/>
            <a:chOff x="126365" y="3332480"/>
            <a:chExt cx="12001500" cy="2459355"/>
          </a:xfrm>
        </p:grpSpPr>
        <p:pic>
          <p:nvPicPr>
            <p:cNvPr id="6" name="Picture 16"/>
            <p:cNvPicPr>
              <a:picLocks noChangeAspect="1"/>
            </p:cNvPicPr>
            <p:nvPr/>
          </p:nvPicPr>
          <p:blipFill>
            <a:blip r:embed="rId1"/>
            <a:stretch>
              <a:fillRect/>
            </a:stretch>
          </p:blipFill>
          <p:spPr>
            <a:xfrm>
              <a:off x="126365" y="3332480"/>
              <a:ext cx="6552565" cy="2438400"/>
            </a:xfrm>
            <a:prstGeom prst="rect">
              <a:avLst/>
            </a:prstGeom>
          </p:spPr>
        </p:pic>
        <p:pic>
          <p:nvPicPr>
            <p:cNvPr id="9" name="Picture 23"/>
            <p:cNvPicPr>
              <a:picLocks noChangeAspect="1"/>
            </p:cNvPicPr>
            <p:nvPr/>
          </p:nvPicPr>
          <p:blipFill>
            <a:blip r:embed="rId2"/>
            <a:stretch>
              <a:fillRect/>
            </a:stretch>
          </p:blipFill>
          <p:spPr>
            <a:xfrm>
              <a:off x="5865495" y="3353435"/>
              <a:ext cx="6262370" cy="2438400"/>
            </a:xfrm>
            <a:prstGeom prst="rect">
              <a:avLst/>
            </a:prstGeom>
          </p:spPr>
        </p:pic>
        <p:sp>
          <p:nvSpPr>
            <p:cNvPr id="11" name="Rectangle 14"/>
            <p:cNvSpPr/>
            <p:nvPr/>
          </p:nvSpPr>
          <p:spPr>
            <a:xfrm>
              <a:off x="393065" y="3584575"/>
              <a:ext cx="11666855" cy="91186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9"/>
            <p:cNvSpPr/>
            <p:nvPr/>
          </p:nvSpPr>
          <p:spPr>
            <a:xfrm>
              <a:off x="8311515" y="5344160"/>
              <a:ext cx="2778760" cy="240030"/>
            </a:xfrm>
            <a:prstGeom prst="rect">
              <a:avLst/>
            </a:prstGeom>
            <a:noFill/>
            <a:ln w="3810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0"/>
            <p:cNvSpPr/>
            <p:nvPr/>
          </p:nvSpPr>
          <p:spPr>
            <a:xfrm>
              <a:off x="2013585" y="3789680"/>
              <a:ext cx="2409825" cy="240030"/>
            </a:xfrm>
            <a:prstGeom prst="rect">
              <a:avLst/>
            </a:prstGeom>
            <a:noFill/>
            <a:ln w="3810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1"/>
            <p:cNvSpPr/>
            <p:nvPr/>
          </p:nvSpPr>
          <p:spPr>
            <a:xfrm>
              <a:off x="1535430" y="5551805"/>
              <a:ext cx="2409825"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2"/>
            <p:cNvSpPr/>
            <p:nvPr/>
          </p:nvSpPr>
          <p:spPr>
            <a:xfrm>
              <a:off x="7713345" y="5104130"/>
              <a:ext cx="4347210"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pic>
        <p:nvPicPr>
          <p:cNvPr id="6" name="Picture 6"/>
          <p:cNvPicPr>
            <a:picLocks noChangeAspect="1"/>
          </p:cNvPicPr>
          <p:nvPr/>
        </p:nvPicPr>
        <p:blipFill>
          <a:blip r:embed="rId1"/>
          <a:stretch>
            <a:fillRect/>
          </a:stretch>
        </p:blipFill>
        <p:spPr>
          <a:xfrm>
            <a:off x="2905112" y="3928189"/>
            <a:ext cx="5778525" cy="1899036"/>
          </a:xfrm>
          <a:prstGeom prst="rect">
            <a:avLst/>
          </a:prstGeom>
        </p:spPr>
      </p:pic>
      <p:pic>
        <p:nvPicPr>
          <p:cNvPr id="8" name="Picture 8"/>
          <p:cNvPicPr>
            <a:picLocks noChangeAspect="1"/>
          </p:cNvPicPr>
          <p:nvPr/>
        </p:nvPicPr>
        <p:blipFill>
          <a:blip r:embed="rId2"/>
          <a:stretch>
            <a:fillRect/>
          </a:stretch>
        </p:blipFill>
        <p:spPr>
          <a:xfrm>
            <a:off x="2764583" y="1382322"/>
            <a:ext cx="6426070" cy="2261075"/>
          </a:xfrm>
          <a:prstGeom prst="rect">
            <a:avLst/>
          </a:prstGeom>
        </p:spPr>
      </p:pic>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643894" y="2812379"/>
            <a:ext cx="7958793" cy="1397098"/>
          </a:xfrm>
        </p:spPr>
        <p:txBody>
          <a:bodyPr>
            <a:noAutofit/>
            <a:scene3d>
              <a:camera prst="orthographicFront"/>
              <a:lightRig rig="threePt" dir="t"/>
            </a:scene3d>
          </a:bodyPr>
          <a:lstStyle/>
          <a:p>
            <a:r>
              <a:rPr lang="en-US" altLang="en-US" sz="5400" b="0" dirty="0">
                <a:solidFill>
                  <a:schemeClr val="bg1"/>
                </a:solidFill>
                <a:effectLst/>
                <a:latin typeface="Roboto Medium" panose="02000000000000000000" pitchFamily="2" charset="0"/>
                <a:ea typeface="Roboto Medium" panose="02000000000000000000" pitchFamily="2" charset="0"/>
                <a:cs typeface="Gilroy" pitchFamily="2" charset="0"/>
                <a:sym typeface="+mn-ea"/>
              </a:rPr>
              <a:t>How does AQO work?</a:t>
            </a:r>
            <a:endParaRPr lang="en-US" altLang="en-US" sz="5400" b="0" dirty="0">
              <a:solidFill>
                <a:schemeClr val="bg1"/>
              </a:solidFill>
              <a:effectLst/>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solidFill>
                  <a:schemeClr val="tx1"/>
                </a:solidFill>
                <a:latin typeface="Roboto Medium" panose="02000000000000000000" pitchFamily="2" charset="0"/>
                <a:ea typeface="Roboto Medium" panose="02000000000000000000" pitchFamily="2" charset="0"/>
              </a:rPr>
            </a:fld>
            <a:endParaRPr lang="ru-RU" dirty="0">
              <a:solidFill>
                <a:schemeClr val="tx1"/>
              </a:solidFill>
              <a:latin typeface="Roboto Medium" panose="02000000000000000000" pitchFamily="2" charset="0"/>
              <a:ea typeface="Roboto Medium" panose="02000000000000000000" pitchFamily="2" charset="0"/>
            </a:endParaRPr>
          </a:p>
        </p:txBody>
      </p:sp>
      <p:grpSp>
        <p:nvGrpSpPr>
          <p:cNvPr id="3" name="Группа 2"/>
          <p:cNvGrpSpPr/>
          <p:nvPr/>
        </p:nvGrpSpPr>
        <p:grpSpPr>
          <a:xfrm>
            <a:off x="474980" y="1225550"/>
            <a:ext cx="11149965" cy="4359275"/>
            <a:chOff x="61595" y="737870"/>
            <a:chExt cx="11991340" cy="4395470"/>
          </a:xfrm>
        </p:grpSpPr>
        <p:pic>
          <p:nvPicPr>
            <p:cNvPr id="12" name="Picture 5"/>
            <p:cNvPicPr>
              <a:picLocks noChangeAspect="1"/>
            </p:cNvPicPr>
            <p:nvPr/>
          </p:nvPicPr>
          <p:blipFill>
            <a:blip r:embed="rId1"/>
            <a:stretch>
              <a:fillRect/>
            </a:stretch>
          </p:blipFill>
          <p:spPr>
            <a:xfrm>
              <a:off x="61595" y="737870"/>
              <a:ext cx="11991340" cy="4395470"/>
            </a:xfrm>
            <a:prstGeom prst="rect">
              <a:avLst/>
            </a:prstGeom>
          </p:spPr>
        </p:pic>
        <p:sp>
          <p:nvSpPr>
            <p:cNvPr id="14" name="Rectangle 10"/>
            <p:cNvSpPr/>
            <p:nvPr/>
          </p:nvSpPr>
          <p:spPr>
            <a:xfrm>
              <a:off x="342265" y="3103245"/>
              <a:ext cx="9356725" cy="772795"/>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p:cNvSpPr/>
            <p:nvPr/>
          </p:nvSpPr>
          <p:spPr>
            <a:xfrm>
              <a:off x="4386580" y="3365500"/>
              <a:ext cx="717550" cy="21844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7"/>
            <p:cNvSpPr/>
            <p:nvPr/>
          </p:nvSpPr>
          <p:spPr>
            <a:xfrm>
              <a:off x="7554595" y="3362960"/>
              <a:ext cx="1051560" cy="22034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8"/>
            <p:cNvSpPr/>
            <p:nvPr/>
          </p:nvSpPr>
          <p:spPr>
            <a:xfrm>
              <a:off x="3834130" y="3103245"/>
              <a:ext cx="826770"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p:cNvSpPr/>
            <p:nvPr/>
          </p:nvSpPr>
          <p:spPr>
            <a:xfrm>
              <a:off x="7219315" y="3103245"/>
              <a:ext cx="1007110" cy="25781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5"/>
            <p:cNvCxnSpPr/>
            <p:nvPr/>
          </p:nvCxnSpPr>
          <p:spPr>
            <a:xfrm flipV="1">
              <a:off x="4190365" y="3811270"/>
              <a:ext cx="913765" cy="386080"/>
            </a:xfrm>
            <a:prstGeom prst="curvedConnector3">
              <a:avLst>
                <a:gd name="adj1" fmla="val 97567"/>
              </a:avLst>
            </a:prstGeom>
            <a:ln w="63500">
              <a:solidFill>
                <a:srgbClr val="063081"/>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1"/>
            <p:cNvSpPr/>
            <p:nvPr/>
          </p:nvSpPr>
          <p:spPr>
            <a:xfrm>
              <a:off x="4660900" y="3583305"/>
              <a:ext cx="862965" cy="29337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434975" y="1225550"/>
            <a:ext cx="11064240" cy="4333240"/>
            <a:chOff x="102870" y="1149985"/>
            <a:chExt cx="11984355" cy="4351655"/>
          </a:xfrm>
        </p:grpSpPr>
        <p:pic>
          <p:nvPicPr>
            <p:cNvPr id="5" name="Picture 2"/>
            <p:cNvPicPr>
              <a:picLocks noChangeAspect="1"/>
            </p:cNvPicPr>
            <p:nvPr/>
          </p:nvPicPr>
          <p:blipFill>
            <a:blip r:embed="rId1"/>
            <a:stretch>
              <a:fillRect/>
            </a:stretch>
          </p:blipFill>
          <p:spPr>
            <a:xfrm>
              <a:off x="102870" y="1149985"/>
              <a:ext cx="11984355" cy="4351655"/>
            </a:xfrm>
            <a:prstGeom prst="rect">
              <a:avLst/>
            </a:prstGeom>
          </p:spPr>
        </p:pic>
        <p:sp>
          <p:nvSpPr>
            <p:cNvPr id="8" name="Rectangle 10"/>
            <p:cNvSpPr/>
            <p:nvPr/>
          </p:nvSpPr>
          <p:spPr>
            <a:xfrm>
              <a:off x="386080" y="3953510"/>
              <a:ext cx="11018520" cy="80391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2"/>
            <p:cNvSpPr/>
            <p:nvPr/>
          </p:nvSpPr>
          <p:spPr>
            <a:xfrm>
              <a:off x="2029460" y="4241165"/>
              <a:ext cx="1109345" cy="22860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urved Connector 15"/>
            <p:cNvCxnSpPr/>
            <p:nvPr/>
          </p:nvCxnSpPr>
          <p:spPr>
            <a:xfrm flipV="1">
              <a:off x="972185" y="4406900"/>
              <a:ext cx="1057275" cy="350520"/>
            </a:xfrm>
            <a:prstGeom prst="curvedConnector3">
              <a:avLst>
                <a:gd name="adj1" fmla="val -4444"/>
              </a:avLst>
            </a:prstGeom>
            <a:ln w="63500">
              <a:solidFill>
                <a:srgbClr val="063081"/>
              </a:solidFill>
              <a:tailEnd type="arrow"/>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itle 5"/>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7" name="TextBox 7"/>
          <p:cNvSpPr txBox="1"/>
          <p:nvPr/>
        </p:nvSpPr>
        <p:spPr>
          <a:xfrm>
            <a:off x="9229621" y="1246855"/>
            <a:ext cx="2311400" cy="36830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3</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iteartions</a:t>
            </a:r>
            <a:endParaRPr lang="en-US" altLang="en-US" dirty="0">
              <a:solidFill>
                <a:srgbClr val="EB006B"/>
              </a:solidFill>
              <a:latin typeface="Roboto Medium" panose="02000000000000000000" pitchFamily="2" charset="0"/>
              <a:ea typeface="Roboto Medium" panose="02000000000000000000" pitchFamily="2" charset="0"/>
            </a:endParaRPr>
          </a:p>
        </p:txBody>
      </p:sp>
      <p:sp>
        <p:nvSpPr>
          <p:cNvPr id="30" name="Text Box 29"/>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1" name="Text Box 3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3312"/>
          <p:cNvSpPr/>
          <p:nvPr/>
        </p:nvSpPr>
        <p:spPr>
          <a:xfrm>
            <a:off x="195580" y="996927"/>
            <a:ext cx="11996420" cy="1159510"/>
          </a:xfrm>
          <a:prstGeom prst="rect">
            <a:avLst/>
          </a:prstGeom>
          <a:solidFill>
            <a:srgbClr val="FFFFFF"/>
          </a:solidFill>
          <a:ln w="18000" cap="flat" cmpd="sng">
            <a:solidFill>
              <a:schemeClr val="bg2"/>
            </a:solidFill>
            <a:prstDash val="solid"/>
            <a:round/>
            <a:headEnd type="none" w="med" len="med"/>
            <a:tailEnd type="none" w="med" len="med"/>
          </a:ln>
        </p:spPr>
        <p:txBody>
          <a:bodyPr wrap="square" lIns="90000" tIns="46800" rIns="90000" bIns="46800" anchor="t"/>
          <a:lstStyle/>
          <a:p>
            <a:pPr indent="0" algn="l"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24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r>
              <a:rPr lang="en-US" altLang="en-US" sz="20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Without AQO											With AQO</a:t>
            </a:r>
            <a:r>
              <a:rPr lang="en-US" altLang="x-none" sz="24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r>
              <a:rPr lang="en-US" altLang="x-none" sz="28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endParaRPr lang="en-US" altLang="x-none" sz="28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endParaRPr>
          </a:p>
        </p:txBody>
      </p:sp>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4" name="Группа 3"/>
          <p:cNvGrpSpPr/>
          <p:nvPr/>
        </p:nvGrpSpPr>
        <p:grpSpPr>
          <a:xfrm>
            <a:off x="195580" y="1583690"/>
            <a:ext cx="11790045" cy="3903980"/>
            <a:chOff x="81280" y="1900555"/>
            <a:chExt cx="11996420" cy="3295015"/>
          </a:xfrm>
        </p:grpSpPr>
        <p:pic>
          <p:nvPicPr>
            <p:cNvPr id="7" name="Picture 8"/>
            <p:cNvPicPr>
              <a:picLocks noChangeAspect="1"/>
            </p:cNvPicPr>
            <p:nvPr/>
          </p:nvPicPr>
          <p:blipFill>
            <a:blip r:embed="rId1"/>
            <a:stretch>
              <a:fillRect/>
            </a:stretch>
          </p:blipFill>
          <p:spPr>
            <a:xfrm>
              <a:off x="5793740" y="1900555"/>
              <a:ext cx="6283960" cy="2856865"/>
            </a:xfrm>
            <a:prstGeom prst="rect">
              <a:avLst/>
            </a:prstGeom>
          </p:spPr>
        </p:pic>
        <p:pic>
          <p:nvPicPr>
            <p:cNvPr id="10" name="Picture 12"/>
            <p:cNvPicPr>
              <a:picLocks noChangeAspect="1"/>
            </p:cNvPicPr>
            <p:nvPr/>
          </p:nvPicPr>
          <p:blipFill>
            <a:blip r:embed="rId2"/>
            <a:stretch>
              <a:fillRect/>
            </a:stretch>
          </p:blipFill>
          <p:spPr>
            <a:xfrm>
              <a:off x="81280" y="1900555"/>
              <a:ext cx="5712460" cy="3295015"/>
            </a:xfrm>
            <a:prstGeom prst="rect">
              <a:avLst/>
            </a:prstGeom>
          </p:spPr>
        </p:pic>
        <p:sp>
          <p:nvSpPr>
            <p:cNvPr id="11" name="Rectangle 13"/>
            <p:cNvSpPr/>
            <p:nvPr/>
          </p:nvSpPr>
          <p:spPr>
            <a:xfrm>
              <a:off x="255905" y="2129155"/>
              <a:ext cx="11735435" cy="64706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5"/>
            <p:cNvSpPr/>
            <p:nvPr/>
          </p:nvSpPr>
          <p:spPr>
            <a:xfrm>
              <a:off x="7112635" y="2776855"/>
              <a:ext cx="4878070" cy="454660"/>
            </a:xfrm>
            <a:prstGeom prst="rect">
              <a:avLst/>
            </a:prstGeom>
            <a:noFill/>
            <a:ln w="38100">
              <a:solidFill>
                <a:srgbClr val="0070C0"/>
              </a:solid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6"/>
            <p:cNvSpPr/>
            <p:nvPr/>
          </p:nvSpPr>
          <p:spPr>
            <a:xfrm>
              <a:off x="1744980" y="4322445"/>
              <a:ext cx="3618230" cy="434975"/>
            </a:xfrm>
            <a:prstGeom prst="rect">
              <a:avLst/>
            </a:prstGeom>
            <a:noFill/>
            <a:ln w="38100">
              <a:solidFill>
                <a:srgbClr val="0070C0"/>
              </a:solid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 Box 29"/>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1" name="Text Box 3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Rectangle 13312"/>
          <p:cNvSpPr/>
          <p:nvPr/>
        </p:nvSpPr>
        <p:spPr>
          <a:xfrm>
            <a:off x="131445" y="768985"/>
            <a:ext cx="11948795" cy="1816100"/>
          </a:xfrm>
          <a:prstGeom prst="rect">
            <a:avLst/>
          </a:prstGeom>
          <a:solidFill>
            <a:srgbClr val="FFFFFF"/>
          </a:solidFill>
          <a:ln w="18000" cap="flat" cmpd="sng">
            <a:solidFill>
              <a:schemeClr val="bg2"/>
            </a:solidFill>
            <a:prstDash val="solid"/>
            <a:round/>
            <a:headEnd type="none" w="med" len="med"/>
            <a:tailEnd type="none" w="med" len="med"/>
          </a:ln>
        </p:spPr>
        <p:txBody>
          <a:bodyPr wrap="square" lIns="90000" tIns="46800" rIns="90000" bIns="46800" anchor="t"/>
          <a:lstStyle/>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b="1" dirty="0" err="1">
                <a:solidFill>
                  <a:srgbClr val="000000"/>
                </a:solidFill>
                <a:latin typeface="Roboto Light" panose="02000000000000000000" pitchFamily="2" charset="0"/>
                <a:cs typeface="Roboto Light" panose="02000000000000000000" pitchFamily="2" charset="0"/>
                <a:sym typeface="+mn-ea"/>
              </a:rPr>
              <a:t>explain analyze select cname, avg(degree)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from course, student,score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join broke_down_course on </a:t>
            </a:r>
            <a:endParaRPr lang="en-US" altLang="x-none" b="1" dirty="0" err="1">
              <a:solidFill>
                <a:srgbClr val="000000"/>
              </a:solidFill>
              <a:latin typeface="Roboto Light" panose="02000000000000000000" pitchFamily="2" charset="0"/>
              <a:cs typeface="Roboto Light" panose="02000000000000000000" pitchFamily="2" charset="0"/>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(score.cno=broke_down_course.cno and score.sno=broke_down_course.sno)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where score.sno = student.sno group by (cname);</a:t>
            </a:r>
            <a:r>
              <a:rPr lang="en-US" altLang="x-none" dirty="0" err="1">
                <a:solidFill>
                  <a:srgbClr val="000000"/>
                </a:solidFill>
                <a:latin typeface="Roboto Light" panose="02000000000000000000" pitchFamily="2" charset="0"/>
                <a:cs typeface="Roboto Light" panose="02000000000000000000" pitchFamily="2" charset="0"/>
                <a:sym typeface="+mn-ea"/>
              </a:rPr>
              <a:t>      </a:t>
            </a:r>
            <a:endParaRPr lang="en-US" altLang="x-none" dirty="0" err="1">
              <a:solidFill>
                <a:srgbClr val="000000"/>
              </a:solidFill>
              <a:latin typeface="Roboto Light" panose="02000000000000000000" pitchFamily="2" charset="0"/>
              <a:cs typeface="Roboto Light" panose="02000000000000000000" pitchFamily="2" charset="0"/>
              <a:sym typeface="+mn-ea"/>
            </a:endParaRPr>
          </a:p>
          <a:p>
            <a:pPr indent="0" algn="ctr"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endParaRPr lang="en-US" altLang="en-US" b="1" dirty="0" err="1">
              <a:solidFill>
                <a:schemeClr val="accent1"/>
              </a:solidFill>
              <a:effectLst>
                <a:outerShdw blurRad="38100" dist="25400" dir="5400000" algn="ctr" rotWithShape="0">
                  <a:srgbClr val="6E747A">
                    <a:alpha val="43000"/>
                  </a:srgbClr>
                </a:outerShdw>
              </a:effectLst>
              <a:latin typeface="Roboto Light" panose="02000000000000000000" pitchFamily="2" charset="0"/>
              <a:cs typeface="Roboto Light" panose="02000000000000000000" pitchFamily="2" charset="0"/>
              <a:sym typeface="+mn-ea"/>
            </a:endParaRPr>
          </a:p>
        </p:txBody>
      </p:sp>
      <p:grpSp>
        <p:nvGrpSpPr>
          <p:cNvPr id="3" name="Группа 2"/>
          <p:cNvGrpSpPr/>
          <p:nvPr/>
        </p:nvGrpSpPr>
        <p:grpSpPr>
          <a:xfrm>
            <a:off x="1587603" y="2406130"/>
            <a:ext cx="8413543" cy="3503702"/>
            <a:chOff x="1532890" y="2341880"/>
            <a:chExt cx="9635490" cy="4012565"/>
          </a:xfrm>
        </p:grpSpPr>
        <p:pic>
          <p:nvPicPr>
            <p:cNvPr id="8" name="Picture 7"/>
            <p:cNvPicPr>
              <a:picLocks noChangeAspect="1"/>
            </p:cNvPicPr>
            <p:nvPr/>
          </p:nvPicPr>
          <p:blipFill>
            <a:blip r:embed="rId1"/>
            <a:stretch>
              <a:fillRect/>
            </a:stretch>
          </p:blipFill>
          <p:spPr>
            <a:xfrm>
              <a:off x="1532890" y="2341880"/>
              <a:ext cx="9500235" cy="4012565"/>
            </a:xfrm>
            <a:prstGeom prst="rect">
              <a:avLst/>
            </a:prstGeom>
          </p:spPr>
        </p:pic>
        <p:sp>
          <p:nvSpPr>
            <p:cNvPr id="13" name="Rectangle 12"/>
            <p:cNvSpPr/>
            <p:nvPr/>
          </p:nvSpPr>
          <p:spPr>
            <a:xfrm>
              <a:off x="3171825" y="5130165"/>
              <a:ext cx="7996555" cy="90106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737725" y="5728335"/>
              <a:ext cx="1198880" cy="30289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920740" y="5130165"/>
              <a:ext cx="1373505" cy="28638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The Same Problem On A Difference Scale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pic>
        <p:nvPicPr>
          <p:cNvPr id="17" name="Picture 16"/>
          <p:cNvPicPr>
            <a:picLocks noChangeAspect="1"/>
          </p:cNvPicPr>
          <p:nvPr/>
        </p:nvPicPr>
        <p:blipFill>
          <a:blip r:embed="rId1"/>
          <a:stretch>
            <a:fillRect/>
          </a:stretch>
        </p:blipFill>
        <p:spPr>
          <a:xfrm>
            <a:off x="517525" y="1090295"/>
            <a:ext cx="10726420" cy="2395220"/>
          </a:xfrm>
          <a:prstGeom prst="rect">
            <a:avLst/>
          </a:prstGeom>
        </p:spPr>
      </p:pic>
      <p:sp>
        <p:nvSpPr>
          <p:cNvPr id="3" name="Rectangle 2"/>
          <p:cNvSpPr/>
          <p:nvPr/>
        </p:nvSpPr>
        <p:spPr>
          <a:xfrm>
            <a:off x="1419860" y="2573655"/>
            <a:ext cx="8688705" cy="82740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197850" y="3089910"/>
            <a:ext cx="1689735" cy="26225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06290" y="2573655"/>
            <a:ext cx="2200910" cy="25971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8"/>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0" name="Text Box 9"/>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The Same Problem On A Difference Scale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pic>
        <p:nvPicPr>
          <p:cNvPr id="17" name="Picture 16"/>
          <p:cNvPicPr>
            <a:picLocks noChangeAspect="1"/>
          </p:cNvPicPr>
          <p:nvPr/>
        </p:nvPicPr>
        <p:blipFill>
          <a:blip r:embed="rId1"/>
          <a:stretch>
            <a:fillRect/>
          </a:stretch>
        </p:blipFill>
        <p:spPr>
          <a:xfrm>
            <a:off x="517525" y="1090295"/>
            <a:ext cx="10726420" cy="2395220"/>
          </a:xfrm>
          <a:prstGeom prst="rect">
            <a:avLst/>
          </a:prstGeom>
        </p:spPr>
      </p:pic>
      <p:sp>
        <p:nvSpPr>
          <p:cNvPr id="3" name="Rectangle 2"/>
          <p:cNvSpPr/>
          <p:nvPr/>
        </p:nvSpPr>
        <p:spPr>
          <a:xfrm>
            <a:off x="1419860" y="2573655"/>
            <a:ext cx="8688705" cy="82740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197850" y="3089910"/>
            <a:ext cx="1689735" cy="26225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06290" y="2573655"/>
            <a:ext cx="2200910" cy="25971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517525" y="3719830"/>
            <a:ext cx="10726420" cy="1198880"/>
          </a:xfrm>
          <a:prstGeom prst="rect">
            <a:avLst/>
          </a:prstGeom>
          <a:noFill/>
        </p:spPr>
        <p:txBody>
          <a:bodyPr wrap="square" rtlCol="0">
            <a:spAutoFit/>
          </a:bodyPr>
          <a:lstStyle/>
          <a:p>
            <a:r>
              <a:rPr lang="en-US" altLang="en-US"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The Reason: </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285750" indent="-285750">
              <a:buFont typeface="Arial" panose="02080604020202020204" pitchFamily="34" charset="0"/>
              <a:buChar char="•"/>
            </a:pPr>
            <a:r>
              <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The Merge Join rewinds its inner side to the start of the current group of equal keyed tuples if the next outer tuple must be also joined to the same group.</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285750" indent="-285750">
              <a:buFont typeface="Arial" panose="02080604020202020204" pitchFamily="34" charset="0"/>
              <a:buChar char="•"/>
            </a:pPr>
            <a:r>
              <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Explain counts those tuples twice.</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p:txBody>
      </p:sp>
      <p:sp>
        <p:nvSpPr>
          <p:cNvPr id="8" name="Text Box 7"/>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ext Box 8"/>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9" name="Text Box 18"/>
          <p:cNvSpPr txBox="1"/>
          <p:nvPr/>
        </p:nvSpPr>
        <p:spPr>
          <a:xfrm>
            <a:off x="6586855" y="5445125"/>
            <a:ext cx="5314950" cy="368300"/>
          </a:xfrm>
          <a:prstGeom prst="rect">
            <a:avLst/>
          </a:prstGeom>
          <a:noFill/>
        </p:spPr>
        <p:txBody>
          <a:bodyPr wrap="square" rtlCol="0" anchor="t">
            <a:spAutoFit/>
          </a:bodyPr>
          <a:lstStyle/>
          <a:p>
            <a:r>
              <a:rPr lang="en-US" altLang="en-US" b="1" dirty="0">
                <a:latin typeface="Roboto Medium" panose="02000000000000000000" pitchFamily="2" charset="0"/>
                <a:ea typeface="Roboto Medium" panose="02000000000000000000" pitchFamily="2" charset="0"/>
              </a:rPr>
              <a:t>You can find the thread here: </a:t>
            </a:r>
            <a:r>
              <a:rPr lang="en-US" b="1" dirty="0">
                <a:latin typeface="Roboto Medium" panose="02000000000000000000" pitchFamily="2" charset="0"/>
                <a:ea typeface="Roboto Medium" panose="02000000000000000000" pitchFamily="2" charset="0"/>
              </a:rPr>
              <a:t>bit.ly/3yyH6dx</a:t>
            </a:r>
            <a:endParaRPr lang="en-US" b="1" dirty="0">
              <a:latin typeface="Roboto Medium" panose="02000000000000000000" pitchFamily="2" charset="0"/>
              <a:ea typeface="Roboto Medium" panose="02000000000000000000" pitchFamily="2"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err="1">
                <a:solidFill>
                  <a:srgbClr val="16229A"/>
                </a:solidFill>
                <a:latin typeface="Roboto Medium" panose="02000000000000000000" pitchFamily="2" charset="0"/>
                <a:ea typeface="Roboto Medium" panose="02000000000000000000" pitchFamily="2" charset="0"/>
              </a:rPr>
              <a:t>Analysing</a:t>
            </a:r>
            <a:r>
              <a:rPr lang="en-US" altLang="en-US" b="0" dirty="0">
                <a:solidFill>
                  <a:srgbClr val="16229A"/>
                </a:solidFill>
                <a:latin typeface="Roboto Medium" panose="02000000000000000000" pitchFamily="2" charset="0"/>
                <a:ea typeface="Roboto Medium" panose="02000000000000000000" pitchFamily="2" charset="0"/>
              </a:rPr>
              <a:t> with </a:t>
            </a:r>
            <a:r>
              <a:rPr lang="en-US" altLang="en-US" b="0" dirty="0" err="1">
                <a:solidFill>
                  <a:srgbClr val="16229A"/>
                </a:solidFill>
                <a:latin typeface="Roboto Medium" panose="02000000000000000000" pitchFamily="2" charset="0"/>
                <a:ea typeface="Roboto Medium" panose="02000000000000000000" pitchFamily="2" charset="0"/>
              </a:rPr>
              <a:t>aqo_query_stats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2" name="Группа 1"/>
          <p:cNvGrpSpPr/>
          <p:nvPr/>
        </p:nvGrpSpPr>
        <p:grpSpPr>
          <a:xfrm>
            <a:off x="912495" y="1322740"/>
            <a:ext cx="10367010" cy="4512342"/>
            <a:chOff x="43180" y="737870"/>
            <a:chExt cx="12152630" cy="5289550"/>
          </a:xfrm>
        </p:grpSpPr>
        <p:sp>
          <p:nvSpPr>
            <p:cNvPr id="3" name="Rectangle 10"/>
            <p:cNvSpPr/>
            <p:nvPr/>
          </p:nvSpPr>
          <p:spPr>
            <a:xfrm>
              <a:off x="43180" y="737870"/>
              <a:ext cx="9302115" cy="48323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en-US">
                  <a:solidFill>
                    <a:schemeClr val="tx1"/>
                  </a:solidFill>
                  <a:latin typeface="Roboto Light" panose="02000000000000000000" pitchFamily="2" charset="0"/>
                  <a:cs typeface="Roboto Light" panose="02000000000000000000" pitchFamily="2" charset="0"/>
                </a:rPr>
                <a:t>SELECT * FROM aqo_query_stats \gx</a:t>
              </a:r>
              <a:endParaRPr lang="en-US" altLang="en-US">
                <a:solidFill>
                  <a:schemeClr val="tx1"/>
                </a:solidFill>
                <a:latin typeface="Roboto Light" panose="02000000000000000000" pitchFamily="2" charset="0"/>
                <a:cs typeface="Roboto Light" panose="02000000000000000000" pitchFamily="2" charset="0"/>
              </a:endParaRPr>
            </a:p>
          </p:txBody>
        </p:sp>
        <p:pic>
          <p:nvPicPr>
            <p:cNvPr id="7" name="Picture 13"/>
            <p:cNvPicPr>
              <a:picLocks noChangeAspect="1"/>
            </p:cNvPicPr>
            <p:nvPr/>
          </p:nvPicPr>
          <p:blipFill>
            <a:blip r:embed="rId1"/>
            <a:stretch>
              <a:fillRect/>
            </a:stretch>
          </p:blipFill>
          <p:spPr>
            <a:xfrm>
              <a:off x="43180" y="1370330"/>
              <a:ext cx="12152630" cy="4657090"/>
            </a:xfrm>
            <a:prstGeom prst="rect">
              <a:avLst/>
            </a:prstGeom>
          </p:spPr>
        </p:pic>
        <p:sp>
          <p:nvSpPr>
            <p:cNvPr id="8" name="Rectangle 14"/>
            <p:cNvSpPr/>
            <p:nvPr/>
          </p:nvSpPr>
          <p:spPr>
            <a:xfrm>
              <a:off x="43815" y="1830070"/>
              <a:ext cx="12105005" cy="468630"/>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14"/>
          <p:cNvSpPr/>
          <p:nvPr/>
        </p:nvSpPr>
        <p:spPr>
          <a:xfrm>
            <a:off x="912495" y="2634241"/>
            <a:ext cx="10296597" cy="398620"/>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7"/>
          <p:cNvSpPr/>
          <p:nvPr/>
        </p:nvSpPr>
        <p:spPr>
          <a:xfrm>
            <a:off x="912495" y="3029103"/>
            <a:ext cx="10326383" cy="399773"/>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Control queries with AQO </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20" name="Picture 16"/>
          <p:cNvPicPr>
            <a:picLocks noChangeAspect="1"/>
          </p:cNvPicPr>
          <p:nvPr/>
        </p:nvPicPr>
        <p:blipFill>
          <a:blip r:embed="rId1">
            <a:extLst>
              <a:ext uri="{BEBA8EAE-BF5A-486C-A8C5-ECC9F3942E4B}">
                <a14:imgProps xmlns:a14="http://schemas.microsoft.com/office/drawing/2010/main">
                  <a14:imgLayer r:embed="rId2">
                    <a14:imgEffect>
                      <a14:colorTemperature colorTemp="4700"/>
                    </a14:imgEffect>
                  </a14:imgLayer>
                </a14:imgProps>
              </a:ext>
            </a:extLst>
          </a:blip>
          <a:stretch>
            <a:fillRect/>
          </a:stretch>
        </p:blipFill>
        <p:spPr>
          <a:xfrm>
            <a:off x="418303" y="1181816"/>
            <a:ext cx="11177067" cy="3840438"/>
          </a:xfrm>
          <a:prstGeom prst="rect">
            <a:avLst/>
          </a:prstGeom>
          <a:solidFill>
            <a:schemeClr val="bg1"/>
          </a:solidFill>
          <a:ln>
            <a:solidFill>
              <a:schemeClr val="bg1"/>
            </a:solidFill>
          </a:ln>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AQO's storage structure </a:t>
            </a:r>
            <a:endParaRPr lang="en-US" altLang="en-US" b="0" dirty="0">
              <a:solidFill>
                <a:srgbClr val="16229A"/>
              </a:solidFill>
              <a:latin typeface="Roboto Medium" panose="02000000000000000000" pitchFamily="2" charset="0"/>
              <a:ea typeface="Roboto Medium" panose="02000000000000000000" pitchFamily="2" charset="0"/>
            </a:endParaRPr>
          </a:p>
        </p:txBody>
      </p:sp>
      <p:graphicFrame>
        <p:nvGraphicFramePr>
          <p:cNvPr id="3" name="Table 2"/>
          <p:cNvGraphicFramePr/>
          <p:nvPr/>
        </p:nvGraphicFramePr>
        <p:xfrm>
          <a:off x="517358" y="1162735"/>
          <a:ext cx="10738580" cy="4861361"/>
        </p:xfrm>
        <a:graphic>
          <a:graphicData uri="http://schemas.openxmlformats.org/drawingml/2006/table">
            <a:tbl>
              <a:tblPr lastRow="1">
                <a:tableStyleId>{E8034E78-7F5D-4C2E-B375-FC64B27BC917}</a:tableStyleId>
              </a:tblPr>
              <a:tblGrid>
                <a:gridCol w="2750659"/>
                <a:gridCol w="2750082"/>
                <a:gridCol w="2080722"/>
                <a:gridCol w="3157117"/>
              </a:tblGrid>
              <a:tr h="581149">
                <a:tc>
                  <a:txBody>
                    <a:bodyPr/>
                    <a:lstStyle/>
                    <a:p>
                      <a:pPr>
                        <a:buNone/>
                      </a:pPr>
                      <a:r>
                        <a:rPr lang="en-US" altLang="en-US" sz="1600">
                          <a:solidFill>
                            <a:schemeClr val="tx1"/>
                          </a:solidFill>
                          <a:effectLst/>
                          <a:latin typeface="Roboto Medium" panose="02000000000000000000" pitchFamily="2" charset="0"/>
                          <a:ea typeface="Roboto Medium" panose="02000000000000000000" pitchFamily="2" charset="0"/>
                        </a:rPr>
                        <a:t>aqo_data</a:t>
                      </a:r>
                      <a:endParaRPr lang="en-US" altLang="en-US" sz="160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dirty="0" err="1">
                          <a:solidFill>
                            <a:schemeClr val="tx1"/>
                          </a:solidFill>
                          <a:effectLst/>
                          <a:latin typeface="Roboto Medium" panose="02000000000000000000" pitchFamily="2" charset="0"/>
                          <a:ea typeface="Roboto Medium" panose="02000000000000000000" pitchFamily="2" charset="0"/>
                        </a:rPr>
                        <a:t>aqo_queries</a:t>
                      </a:r>
                      <a:endParaRPr lang="en-US" altLang="en-US" sz="1600"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a:solidFill>
                            <a:schemeClr val="tx1"/>
                          </a:solidFill>
                          <a:effectLst/>
                          <a:latin typeface="Roboto Medium" panose="02000000000000000000" pitchFamily="2" charset="0"/>
                          <a:ea typeface="Roboto Medium" panose="02000000000000000000" pitchFamily="2" charset="0"/>
                        </a:rPr>
                        <a:t>aqo_query_text</a:t>
                      </a:r>
                      <a:endParaRPr lang="en-US" altLang="en-US" sz="160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dirty="0" err="1">
                          <a:solidFill>
                            <a:schemeClr val="tx1"/>
                          </a:solidFill>
                          <a:effectLst/>
                          <a:latin typeface="Roboto Medium" panose="02000000000000000000" pitchFamily="2" charset="0"/>
                          <a:ea typeface="Roboto Medium" panose="02000000000000000000" pitchFamily="2" charset="0"/>
                        </a:rPr>
                        <a:t>aqo_query_stat</a:t>
                      </a:r>
                      <a:endParaRPr lang="en-US" altLang="en-US" sz="1600"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071790">
                <a:tc>
                  <a:txBody>
                    <a:bodyPr/>
                    <a:lstStyle/>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space (Queries)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subspace (Nodes)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NFeatures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Features (</a:t>
                      </a:r>
                      <a:r>
                        <a:rPr lang="en-US" altLang="en-US" sz="1600" dirty="0" err="1">
                          <a:solidFill>
                            <a:schemeClr val="tx1"/>
                          </a:solidFill>
                          <a:effectLst/>
                          <a:latin typeface="Roboto Light" panose="02000000000000000000" pitchFamily="2" charset="0"/>
                          <a:ea typeface="Roboto Light" panose="02000000000000000000" pitchFamily="2" charset="0"/>
                        </a:rPr>
                        <a:t>Selectivities</a:t>
                      </a:r>
                      <a:r>
                        <a:rPr lang="en-US" altLang="en-US" sz="1600" dirty="0">
                          <a:solidFill>
                            <a:schemeClr val="tx1"/>
                          </a:solidFill>
                          <a:effectLst/>
                          <a:latin typeface="Roboto Light" panose="02000000000000000000" pitchFamily="2" charset="0"/>
                          <a:ea typeface="Roboto Light" panose="02000000000000000000" pitchFamily="2" charset="0"/>
                        </a:rPr>
                        <a:t>)</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Targets (Rows)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Oids</a:t>
                      </a:r>
                      <a:r>
                        <a:rPr lang="en-US" altLang="en-US" sz="1600" dirty="0">
                          <a:solidFill>
                            <a:schemeClr val="tx1"/>
                          </a:solidFill>
                          <a:effectLst/>
                          <a:latin typeface="Roboto Light" panose="02000000000000000000" pitchFamily="2" charset="0"/>
                          <a:ea typeface="Roboto Light" panose="02000000000000000000" pitchFamily="2" charset="0"/>
                        </a:rPr>
                        <a:t> of relations</a:t>
                      </a:r>
                      <a:endParaRPr lang="en-US" altLang="en-US" sz="1600" dirty="0">
                        <a:solidFill>
                          <a:schemeClr val="tx1"/>
                        </a:solidFill>
                        <a:effectLst/>
                        <a:latin typeface="Roboto Light" panose="02000000000000000000" pitchFamily="2" charset="0"/>
                        <a:ea typeface="Roboto Light" panose="02000000000000000000" pitchFamily="2" charset="0"/>
                      </a:endParaRPr>
                    </a:p>
                    <a:p>
                      <a:pPr indent="0">
                        <a:buFont typeface="Arial" panose="02080604020202020204" pitchFamily="34" charset="0"/>
                        <a:buNone/>
                      </a:pP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Learn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Use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space (Query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Auto tuning</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lgn="l">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lgn="l">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text</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lgn="l">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Queryid</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 time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 time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Planning time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Planning time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Cardinality error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Cardinality Error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Executions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Executions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1208422">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It stores </a:t>
                      </a:r>
                      <a:r>
                        <a:rPr lang="en-US" altLang="en-US" sz="1600" b="1" dirty="0" err="1">
                          <a:solidFill>
                            <a:schemeClr val="tx1"/>
                          </a:solidFill>
                          <a:effectLst/>
                          <a:latin typeface="Roboto Medium" panose="02000000000000000000" pitchFamily="2" charset="0"/>
                          <a:ea typeface="Roboto Medium" panose="02000000000000000000" pitchFamily="2" charset="0"/>
                        </a:rPr>
                        <a:t>selectivities</a:t>
                      </a:r>
                      <a:r>
                        <a:rPr lang="en-US" altLang="en-US" sz="1600" b="1" dirty="0">
                          <a:solidFill>
                            <a:schemeClr val="tx1"/>
                          </a:solidFill>
                          <a:effectLst/>
                          <a:latin typeface="Roboto Medium" panose="02000000000000000000" pitchFamily="2" charset="0"/>
                          <a:ea typeface="Roboto Medium" panose="02000000000000000000" pitchFamily="2" charset="0"/>
                        </a:rPr>
                        <a:t> for every query statement and it's number of rows</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a:solidFill>
                            <a:schemeClr val="tx1"/>
                          </a:solidFill>
                          <a:effectLst/>
                          <a:latin typeface="Roboto Medium" panose="02000000000000000000" pitchFamily="2" charset="0"/>
                          <a:ea typeface="Roboto Medium" panose="02000000000000000000" pitchFamily="2" charset="0"/>
                        </a:rPr>
                        <a:t>Settings for all known queries</a:t>
                      </a:r>
                      <a:endParaRPr lang="en-US" altLang="en-US" sz="1600" b="1">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It stores all known queries and it's hashes</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For analysis of working AQO</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bl>
          </a:graphicData>
        </a:graphic>
      </p:graphicFrame>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837671" y="2850411"/>
            <a:ext cx="6011585" cy="1397098"/>
          </a:xfrm>
        </p:spPr>
        <p:txBody>
          <a:bodyPr>
            <a:normAutofit/>
            <a:scene3d>
              <a:camera prst="orthographicFront"/>
              <a:lightRig rig="threePt" dir="t"/>
            </a:scene3d>
          </a:bodyPr>
          <a:lstStyle/>
          <a:p>
            <a:r>
              <a:rPr lang="en-US" altLang="en-US" b="0" dirty="0">
                <a:solidFill>
                  <a:schemeClr val="bg1"/>
                </a:solidFill>
                <a:effectLst/>
                <a:latin typeface="Roboto Medium" panose="02000000000000000000" pitchFamily="2" charset="0"/>
                <a:ea typeface="Roboto Medium" panose="02000000000000000000" pitchFamily="2" charset="0"/>
              </a:rPr>
              <a:t>Testing results</a:t>
            </a:r>
            <a:endParaRPr lang="en-US" altLang="en-US" b="0"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Adaptive Query Optimization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5" name="Text Placeholder 1"/>
          <p:cNvSpPr/>
          <p:nvPr/>
        </p:nvSpPr>
        <p:spPr>
          <a:xfrm>
            <a:off x="644358" y="2137954"/>
            <a:ext cx="10799762" cy="3592075"/>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improves cardinality estimation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can effect the planner to find more optimal plan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saves the real cardinality information to use it in the future</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Текст 5"/>
          <p:cNvSpPr>
            <a:spLocks noGrp="1"/>
          </p:cNvSpPr>
          <p:nvPr/>
        </p:nvSpPr>
        <p:spPr>
          <a:xfrm>
            <a:off x="581025" y="1199515"/>
            <a:ext cx="9704705" cy="4009390"/>
          </a:xfrm>
          <a:prstGeom prst="rect">
            <a:avLst/>
          </a:prstGeom>
        </p:spPr>
        <p:txBody>
          <a:bodyPr vert="horz" lIns="0" tIns="0" rIns="0" bIns="0" rtlCol="0"/>
          <a:lstStyle>
            <a:lvl1pPr marL="0" indent="0" algn="l" defTabSz="914400" rtl="0" eaLnBrk="1" latinLnBrk="0" hangingPunct="1">
              <a:lnSpc>
                <a:spcPct val="100000"/>
              </a:lnSpc>
              <a:spcBef>
                <a:spcPts val="1000"/>
              </a:spcBef>
              <a:buFontTx/>
              <a:buNone/>
              <a:defRPr sz="1600" b="0"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ctr"/>
            <a:endParaRPr lang="en-US" altLang="ru-RU" sz="2400" b="1" dirty="0">
              <a:solidFill>
                <a:schemeClr val="accent1"/>
              </a:solidFill>
              <a:effectLst>
                <a:outerShdw blurRad="38100" dist="25400" dir="5400000" algn="ctr" rotWithShape="0">
                  <a:srgbClr val="6E747A">
                    <a:alpha val="43000"/>
                  </a:srgbClr>
                </a:outerShdw>
              </a:effectLst>
            </a:endParaRPr>
          </a:p>
          <a:p>
            <a:pPr marL="285750" indent="-28575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rPr>
              <a:t>set</a:t>
            </a:r>
            <a:r>
              <a:rPr lang="en-US" sz="2400" dirty="0">
                <a:solidFill>
                  <a:schemeClr val="tx1"/>
                </a:solidFill>
                <a:latin typeface="Roboto Light" panose="02000000000000000000" pitchFamily="2" charset="0"/>
                <a:ea typeface="Roboto Light" panose="02000000000000000000" pitchFamily="2" charset="0"/>
              </a:rPr>
              <a:t> of</a:t>
            </a:r>
            <a:r>
              <a:rPr lang="ru-RU" sz="2400" dirty="0">
                <a:solidFill>
                  <a:schemeClr val="tx1"/>
                </a:solidFill>
                <a:latin typeface="Roboto Light" panose="02000000000000000000" pitchFamily="2" charset="0"/>
                <a:ea typeface="Roboto Light" panose="02000000000000000000" pitchFamily="2" charset="0"/>
              </a:rPr>
              <a:t> 113 </a:t>
            </a:r>
            <a:r>
              <a:rPr lang="en-US" altLang="ru-RU" sz="2400" dirty="0">
                <a:solidFill>
                  <a:schemeClr val="tx1"/>
                </a:solidFill>
                <a:latin typeface="Roboto Light" panose="02000000000000000000" pitchFamily="2" charset="0"/>
                <a:ea typeface="Roboto Light" panose="02000000000000000000" pitchFamily="2" charset="0"/>
              </a:rPr>
              <a:t>queries</a:t>
            </a:r>
            <a:endParaRPr lang="en-US" altLang="ru-RU" sz="2400" dirty="0">
              <a:solidFill>
                <a:schemeClr val="tx1"/>
              </a:solidFill>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sz="2400" dirty="0" err="1">
                <a:solidFill>
                  <a:schemeClr val="tx1"/>
                </a:solidFill>
                <a:latin typeface="Roboto Light" panose="02000000000000000000" pitchFamily="2" charset="0"/>
                <a:ea typeface="Roboto Light" panose="02000000000000000000" pitchFamily="2" charset="0"/>
              </a:rPr>
              <a:t>every query have from</a:t>
            </a:r>
            <a:r>
              <a:rPr lang="ru-RU" sz="2400" dirty="0">
                <a:solidFill>
                  <a:schemeClr val="tx1"/>
                </a:solidFill>
                <a:latin typeface="Roboto Light" panose="02000000000000000000" pitchFamily="2" charset="0"/>
                <a:ea typeface="Roboto Light" panose="02000000000000000000" pitchFamily="2" charset="0"/>
              </a:rPr>
              <a:t> 3 </a:t>
            </a:r>
            <a:r>
              <a:rPr lang="en-US" altLang="ru-RU" sz="2400" dirty="0">
                <a:solidFill>
                  <a:schemeClr val="tx1"/>
                </a:solidFill>
                <a:latin typeface="Roboto Light" panose="02000000000000000000" pitchFamily="2" charset="0"/>
                <a:ea typeface="Roboto Light" panose="02000000000000000000" pitchFamily="2" charset="0"/>
              </a:rPr>
              <a:t>to</a:t>
            </a:r>
            <a:r>
              <a:rPr lang="ru-RU" sz="2400" dirty="0">
                <a:solidFill>
                  <a:schemeClr val="tx1"/>
                </a:solidFill>
                <a:latin typeface="Roboto Light" panose="02000000000000000000" pitchFamily="2" charset="0"/>
                <a:ea typeface="Roboto Light" panose="02000000000000000000" pitchFamily="2" charset="0"/>
              </a:rPr>
              <a:t> 16 </a:t>
            </a:r>
            <a:r>
              <a:rPr lang="en-US" altLang="ru-RU" sz="2400" dirty="0">
                <a:solidFill>
                  <a:schemeClr val="tx1"/>
                </a:solidFill>
                <a:latin typeface="Roboto Light" panose="02000000000000000000" pitchFamily="2" charset="0"/>
                <a:ea typeface="Roboto Light" panose="02000000000000000000" pitchFamily="2" charset="0"/>
              </a:rPr>
              <a:t>joins</a:t>
            </a:r>
            <a:endParaRPr lang="en-US" altLang="ru-RU" sz="2400" dirty="0">
              <a:solidFill>
                <a:schemeClr val="tx1"/>
              </a:solidFill>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ru-RU" sz="2400" dirty="0">
                <a:solidFill>
                  <a:schemeClr val="tx1"/>
                </a:solidFill>
                <a:latin typeface="Roboto Light" panose="02000000000000000000" pitchFamily="2" charset="0"/>
                <a:ea typeface="Roboto Light" panose="02000000000000000000" pitchFamily="2" charset="0"/>
                <a:sym typeface="+mn-ea"/>
              </a:rPr>
              <a:t>the queries answer the logical questions of a movie lover</a:t>
            </a:r>
            <a:endParaRPr lang="ru-RU" sz="2400" dirty="0">
              <a:solidFill>
                <a:schemeClr val="tx1"/>
              </a:solidFill>
              <a:latin typeface="Roboto Light" panose="02000000000000000000" pitchFamily="2" charset="0"/>
              <a:ea typeface="Roboto Light" panose="02000000000000000000" pitchFamily="2" charset="0"/>
              <a:sym typeface="+mn-ea"/>
            </a:endParaRPr>
          </a:p>
          <a:p>
            <a:pPr marL="285750" indent="-285750">
              <a:buFont typeface="Arial" panose="02080604020202020204" pitchFamily="34" charset="0"/>
              <a:buChar char="•"/>
            </a:pPr>
            <a:r>
              <a:rPr sz="2400" dirty="0">
                <a:solidFill>
                  <a:schemeClr val="tx1"/>
                </a:solidFill>
                <a:latin typeface="Roboto Light" panose="02000000000000000000" pitchFamily="2" charset="0"/>
                <a:ea typeface="Roboto Light" panose="02000000000000000000" pitchFamily="2" charset="0"/>
              </a:rPr>
              <a:t>queries are difficult for the optimizer due to </a:t>
            </a:r>
            <a:br>
              <a:rPr sz="2400" dirty="0">
                <a:solidFill>
                  <a:schemeClr val="tx1"/>
                </a:solidFill>
                <a:latin typeface="Roboto Light" panose="02000000000000000000" pitchFamily="2" charset="0"/>
                <a:ea typeface="Roboto Light" panose="02000000000000000000" pitchFamily="2" charset="0"/>
              </a:rPr>
            </a:br>
            <a:r>
              <a:rPr sz="2400" dirty="0">
                <a:solidFill>
                  <a:schemeClr val="tx1"/>
                </a:solidFill>
                <a:latin typeface="Roboto Light" panose="02000000000000000000" pitchFamily="2" charset="0"/>
                <a:ea typeface="Roboto Light" panose="02000000000000000000" pitchFamily="2" charset="0"/>
              </a:rPr>
              <a:t>the large number of joins and correlations</a:t>
            </a:r>
            <a:endParaRPr sz="240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5608320" y="5573395"/>
            <a:ext cx="6016625" cy="368300"/>
          </a:xfrm>
          <a:prstGeom prst="rect">
            <a:avLst/>
          </a:prstGeom>
          <a:noFill/>
        </p:spPr>
        <p:txBody>
          <a:bodyPr wrap="square" rtlCol="0" anchor="t">
            <a:spAutoFit/>
          </a:bodyPr>
          <a:lstStyle/>
          <a:p>
            <a:r>
              <a:rPr lang="en-US" altLang="en-US" b="1"/>
              <a:t>You can find the thread here:  </a:t>
            </a:r>
            <a:r>
              <a:rPr lang="en-US" b="1"/>
              <a:t>bit.ly/4bCE5ru</a:t>
            </a:r>
            <a:endParaRPr lang="en-US" b="1"/>
          </a:p>
        </p:txBody>
      </p:sp>
      <p:sp>
        <p:nvSpPr>
          <p:cNvPr id="9" name="Title 8"/>
          <p:cNvSpPr>
            <a:spLocks noGrp="1"/>
          </p:cNvSpPr>
          <p:nvPr>
            <p:ph type="title"/>
          </p:nvPr>
        </p:nvSpPr>
        <p:spPr>
          <a:xfrm>
            <a:off x="475488" y="348193"/>
            <a:ext cx="10074595" cy="390078"/>
          </a:xfrm>
        </p:spPr>
        <p:txBody>
          <a:bodyPr>
            <a:scene3d>
              <a:camera prst="orthographicFront"/>
              <a:lightRig rig="threePt" dir="t"/>
            </a:scene3d>
          </a:bodyPr>
          <a:lstStyle/>
          <a:p>
            <a:r>
              <a:rPr b="0" dirty="0">
                <a:solidFill>
                  <a:srgbClr val="16229A"/>
                </a:solidFill>
                <a:latin typeface="Roboto Medium" panose="02000000000000000000" pitchFamily="2" charset="0"/>
                <a:ea typeface="Roboto Medium" panose="02000000000000000000" pitchFamily="2" charset="0"/>
                <a:sym typeface="+mn-ea"/>
              </a:rPr>
              <a:t>Internet Movie Database</a:t>
            </a:r>
            <a:r>
              <a:rPr lang="ru-RU" b="0" dirty="0">
                <a:solidFill>
                  <a:srgbClr val="16229A"/>
                </a:solidFill>
                <a:latin typeface="Roboto Medium" panose="02000000000000000000" pitchFamily="2" charset="0"/>
                <a:ea typeface="Roboto Medium" panose="02000000000000000000" pitchFamily="2" charset="0"/>
                <a:sym typeface="+mn-ea"/>
              </a:rPr>
              <a:t> (IMDB)</a:t>
            </a:r>
            <a:endParaRPr lang="ru-RU"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b="0" dirty="0">
                <a:solidFill>
                  <a:srgbClr val="16229A"/>
                </a:solidFill>
                <a:latin typeface="Roboto Medium" panose="02000000000000000000" pitchFamily="2" charset="0"/>
                <a:ea typeface="Roboto Medium" panose="02000000000000000000" pitchFamily="2" charset="0"/>
                <a:sym typeface="+mn-ea"/>
              </a:rPr>
              <a:t>Internet Movie Database</a:t>
            </a:r>
            <a:r>
              <a:rPr lang="ru-RU" b="0" dirty="0">
                <a:solidFill>
                  <a:srgbClr val="16229A"/>
                </a:solidFill>
                <a:latin typeface="Roboto Medium" panose="02000000000000000000" pitchFamily="2" charset="0"/>
                <a:ea typeface="Roboto Medium" panose="02000000000000000000" pitchFamily="2" charset="0"/>
                <a:sym typeface="+mn-ea"/>
              </a:rPr>
              <a:t> (IMDB)</a:t>
            </a:r>
            <a:endParaRPr lang="ru-RU"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Picture 10"/>
          <p:cNvPicPr>
            <a:picLocks noChangeAspect="1"/>
          </p:cNvPicPr>
          <p:nvPr/>
        </p:nvPicPr>
        <p:blipFill>
          <a:blip r:embed="rId1"/>
          <a:stretch>
            <a:fillRect/>
          </a:stretch>
        </p:blipFill>
        <p:spPr>
          <a:xfrm>
            <a:off x="1313815" y="1054735"/>
            <a:ext cx="9372600" cy="4998085"/>
          </a:xfrm>
          <a:prstGeom prst="rect">
            <a:avLst/>
          </a:prstGeom>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Tests On Join Order Benchmark</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a:xfrm>
            <a:off x="517525" y="925195"/>
            <a:ext cx="10799445" cy="5209540"/>
          </a:xfrm>
        </p:spPr>
        <p:txBody>
          <a:bodyPr>
            <a:normAutofit/>
          </a:bodyPr>
          <a:lstStyle/>
          <a:p>
            <a:pPr algn="just"/>
            <a:r>
              <a:rPr lang="en-US" altLang="ru-RU" sz="2400" b="0" dirty="0">
                <a:solidFill>
                  <a:schemeClr val="accent1"/>
                </a:solidFill>
                <a:latin typeface="Roboto Light" panose="02000000000000000000" pitchFamily="2" charset="0"/>
                <a:cs typeface="Roboto Light" panose="02000000000000000000" pitchFamily="2" charset="0"/>
                <a:sym typeface="+mn-ea"/>
              </a:rPr>
              <a:t>main parameters on all stages:</a:t>
            </a:r>
            <a:endParaRPr lang="ru-RU" sz="2400" b="0" dirty="0">
              <a:solidFill>
                <a:schemeClr val="tx1"/>
              </a:solidFill>
              <a:latin typeface="Roboto Light" panose="02000000000000000000" pitchFamily="2" charset="0"/>
              <a:cs typeface="Roboto Light" panose="02000000000000000000" pitchFamily="2" charset="0"/>
              <a:sym typeface="+mn-ea"/>
            </a:endParaRPr>
          </a:p>
          <a:p>
            <a:pPr marL="457200" indent="-457200" algn="just">
              <a:buFont typeface="Arial" panose="02080604020202020204" pitchFamily="34" charset="0"/>
              <a:buChar char="•"/>
            </a:pPr>
            <a:r>
              <a:rPr lang="ru-RU" sz="2400" b="0" dirty="0" err="1">
                <a:solidFill>
                  <a:schemeClr val="tx1"/>
                </a:solidFill>
                <a:latin typeface="Roboto Light" panose="02000000000000000000" pitchFamily="2" charset="0"/>
                <a:cs typeface="Roboto Light" panose="02000000000000000000" pitchFamily="2" charset="0"/>
                <a:sym typeface="+mn-ea"/>
              </a:rPr>
              <a:t>random</a:t>
            </a:r>
            <a:r>
              <a:rPr lang="en-US" sz="2400" b="0" dirty="0">
                <a:solidFill>
                  <a:schemeClr val="tx1"/>
                </a:solidFill>
                <a:latin typeface="Roboto Light" panose="02000000000000000000" pitchFamily="2" charset="0"/>
                <a:cs typeface="Roboto Light" panose="02000000000000000000" pitchFamily="2" charset="0"/>
                <a:sym typeface="+mn-ea"/>
              </a:rPr>
              <a:t>/</a:t>
            </a:r>
            <a:r>
              <a:rPr lang="ru-RU" sz="2400" b="0" dirty="0" err="1">
                <a:solidFill>
                  <a:schemeClr val="tx1"/>
                </a:solidFill>
                <a:latin typeface="Roboto Light" panose="02000000000000000000" pitchFamily="2" charset="0"/>
                <a:cs typeface="Roboto Light" panose="02000000000000000000" pitchFamily="2" charset="0"/>
                <a:sym typeface="+mn-ea"/>
              </a:rPr>
              <a:t>seq_page_cost</a:t>
            </a:r>
            <a:r>
              <a:rPr lang="ru-RU" sz="2400" b="0" dirty="0">
                <a:solidFill>
                  <a:schemeClr val="tx1"/>
                </a:solidFill>
                <a:latin typeface="Roboto Light" panose="02000000000000000000" pitchFamily="2" charset="0"/>
                <a:cs typeface="Roboto Light" panose="02000000000000000000" pitchFamily="2" charset="0"/>
                <a:sym typeface="+mn-ea"/>
              </a:rPr>
              <a:t> = 1</a:t>
            </a:r>
            <a:endParaRPr lang="ru-RU" sz="2400" b="0" dirty="0">
              <a:solidFill>
                <a:schemeClr val="tx1"/>
              </a:solidFill>
              <a:latin typeface="Roboto Light" panose="02000000000000000000" pitchFamily="2" charset="0"/>
              <a:cs typeface="Roboto Light" panose="02000000000000000000" pitchFamily="2" charset="0"/>
              <a:sym typeface="+mn-ea"/>
            </a:endParaRPr>
          </a:p>
          <a:p>
            <a:pPr marL="457200" indent="-457200" algn="l">
              <a:buFont typeface="Arial" panose="02080604020202020204" pitchFamily="34" charset="0"/>
              <a:buChar char="•"/>
            </a:pPr>
            <a:r>
              <a:rPr lang="ru-RU" sz="2400" b="0" dirty="0" err="1">
                <a:solidFill>
                  <a:schemeClr val="tx1"/>
                </a:solidFill>
                <a:latin typeface="Roboto Light" panose="02000000000000000000" pitchFamily="2" charset="0"/>
                <a:cs typeface="Roboto Light" panose="02000000000000000000" pitchFamily="2" charset="0"/>
                <a:sym typeface="+mn-ea"/>
              </a:rPr>
              <a:t>from</a:t>
            </a:r>
            <a:r>
              <a:rPr lang="en-US" altLang="ru-RU" sz="2400" b="0" dirty="0">
                <a:solidFill>
                  <a:schemeClr val="tx1"/>
                </a:solidFill>
                <a:latin typeface="Roboto Light" panose="02000000000000000000" pitchFamily="2" charset="0"/>
                <a:cs typeface="Roboto Light" panose="02000000000000000000" pitchFamily="2" charset="0"/>
                <a:sym typeface="+mn-ea"/>
              </a:rPr>
              <a:t>/join</a:t>
            </a:r>
            <a:r>
              <a:rPr lang="ru-RU" sz="2400" b="0" dirty="0">
                <a:solidFill>
                  <a:schemeClr val="tx1"/>
                </a:solidFill>
                <a:latin typeface="Roboto Light" panose="02000000000000000000" pitchFamily="2" charset="0"/>
                <a:cs typeface="Roboto Light" panose="02000000000000000000" pitchFamily="2" charset="0"/>
                <a:sym typeface="+mn-ea"/>
              </a:rPr>
              <a:t>_</a:t>
            </a:r>
            <a:r>
              <a:rPr lang="ru-RU" sz="2400" b="0" dirty="0" err="1">
                <a:solidFill>
                  <a:schemeClr val="tx1"/>
                </a:solidFill>
                <a:latin typeface="Roboto Light" panose="02000000000000000000" pitchFamily="2" charset="0"/>
                <a:cs typeface="Roboto Light" panose="02000000000000000000" pitchFamily="2" charset="0"/>
                <a:sym typeface="+mn-ea"/>
              </a:rPr>
              <a:t>collapse_limit</a:t>
            </a:r>
            <a:r>
              <a:rPr lang="ru-RU" sz="2400" b="0" dirty="0">
                <a:solidFill>
                  <a:schemeClr val="tx1"/>
                </a:solidFill>
                <a:latin typeface="Roboto Light" panose="02000000000000000000" pitchFamily="2" charset="0"/>
                <a:cs typeface="Roboto Light" panose="02000000000000000000" pitchFamily="2" charset="0"/>
                <a:sym typeface="+mn-ea"/>
              </a:rPr>
              <a:t> = </a:t>
            </a:r>
            <a:r>
              <a:rPr lang="en-US" altLang="ru-RU" sz="2400" b="0" dirty="0">
                <a:solidFill>
                  <a:schemeClr val="tx1"/>
                </a:solidFill>
                <a:latin typeface="Roboto Light" panose="02000000000000000000" pitchFamily="2" charset="0"/>
                <a:cs typeface="Roboto Light" panose="02000000000000000000" pitchFamily="2" charset="0"/>
                <a:sym typeface="+mn-ea"/>
              </a:rPr>
              <a:t>4</a:t>
            </a:r>
            <a:endParaRPr lang="ru-RU" sz="2400" b="0" dirty="0">
              <a:solidFill>
                <a:schemeClr val="tx1"/>
              </a:solidFill>
              <a:latin typeface="Roboto Light" panose="02000000000000000000" pitchFamily="2" charset="0"/>
              <a:cs typeface="Roboto Light" panose="02000000000000000000" pitchFamily="2" charset="0"/>
              <a:sym typeface="+mn-ea"/>
            </a:endParaRPr>
          </a:p>
          <a:p>
            <a:pPr algn="just">
              <a:buFont typeface="Arial" panose="02080604020202020204" pitchFamily="34" charset="0"/>
            </a:pPr>
            <a:r>
              <a:rPr lang="en-US" altLang="ru-RU" sz="2400" b="0" dirty="0">
                <a:solidFill>
                  <a:schemeClr val="accent1"/>
                </a:solidFill>
                <a:latin typeface="Roboto Light" panose="02000000000000000000" pitchFamily="2" charset="0"/>
                <a:cs typeface="Roboto Light" panose="02000000000000000000" pitchFamily="2" charset="0"/>
              </a:rPr>
              <a:t>parameters on learning stage: </a:t>
            </a:r>
            <a:endParaRPr lang="en-US" altLang="ru-RU" sz="2400" b="0" dirty="0">
              <a:solidFill>
                <a:schemeClr val="tx1"/>
              </a:solidFill>
              <a:latin typeface="Roboto Light" panose="02000000000000000000" pitchFamily="2" charset="0"/>
              <a:cs typeface="Roboto Light" panose="02000000000000000000" pitchFamily="2" charset="0"/>
            </a:endParaRPr>
          </a:p>
          <a:p>
            <a:pPr marL="342900" indent="-342900" algn="just">
              <a:buFont typeface="Arial" panose="02080604020202020204" pitchFamily="34" charset="0"/>
              <a:buChar char="•"/>
            </a:pPr>
            <a:r>
              <a:rPr lang="en-US" altLang="ru-RU" sz="2400" b="0" dirty="0">
                <a:solidFill>
                  <a:schemeClr val="tx1"/>
                </a:solidFill>
                <a:latin typeface="Roboto Light" panose="02000000000000000000" pitchFamily="2" charset="0"/>
                <a:cs typeface="Roboto Light" panose="02000000000000000000" pitchFamily="2" charset="0"/>
              </a:rPr>
              <a:t>disable parallelism</a:t>
            </a:r>
            <a:endParaRPr lang="en-US" altLang="ru-RU" sz="2400" b="0" dirty="0">
              <a:solidFill>
                <a:schemeClr val="tx1"/>
              </a:solidFill>
              <a:latin typeface="Roboto Light" panose="02000000000000000000" pitchFamily="2" charset="0"/>
              <a:cs typeface="Roboto Light" panose="02000000000000000000" pitchFamily="2" charset="0"/>
            </a:endParaRPr>
          </a:p>
          <a:p>
            <a:pPr algn="just">
              <a:buFont typeface="Arial" panose="02080604020202020204" pitchFamily="34" charset="0"/>
            </a:pPr>
            <a:r>
              <a:rPr lang="en-US" altLang="en-US" sz="2400" b="0" dirty="0">
                <a:solidFill>
                  <a:schemeClr val="accent1"/>
                </a:solidFill>
                <a:latin typeface="Roboto Light" panose="02000000000000000000" pitchFamily="2" charset="0"/>
                <a:cs typeface="Roboto Light" panose="02000000000000000000" pitchFamily="2" charset="0"/>
                <a:sym typeface="+mn-ea"/>
              </a:rPr>
              <a:t>disabled frozen stages</a:t>
            </a:r>
            <a:r>
              <a:rPr lang="en-US" altLang="ru-RU" sz="2400" b="0" dirty="0">
                <a:solidFill>
                  <a:schemeClr val="accent1"/>
                </a:solidFill>
                <a:latin typeface="Roboto Light" panose="02000000000000000000" pitchFamily="2" charset="0"/>
                <a:cs typeface="Roboto Light" panose="02000000000000000000" pitchFamily="2" charset="0"/>
                <a:sym typeface="+mn-ea"/>
              </a:rPr>
              <a:t>: </a:t>
            </a:r>
            <a:endParaRPr lang="en-US" altLang="ru-RU" sz="2400" b="0" dirty="0">
              <a:solidFill>
                <a:schemeClr val="tx1"/>
              </a:solidFill>
              <a:latin typeface="Roboto Light" panose="02000000000000000000" pitchFamily="2" charset="0"/>
              <a:cs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cs typeface="Roboto Light" panose="02000000000000000000" pitchFamily="2" charset="0"/>
                <a:sym typeface="+mn-ea"/>
              </a:rPr>
              <a:t>en</a:t>
            </a:r>
            <a:r>
              <a:rPr lang="en-US" altLang="ru-RU" sz="2400" b="0" dirty="0">
                <a:solidFill>
                  <a:schemeClr val="tx1"/>
                </a:solidFill>
                <a:latin typeface="Roboto Light" panose="02000000000000000000" pitchFamily="2" charset="0"/>
                <a:cs typeface="Roboto Light" panose="02000000000000000000" pitchFamily="2" charset="0"/>
                <a:sym typeface="+mn-ea"/>
              </a:rPr>
              <a:t>able parallelism</a:t>
            </a:r>
            <a:endParaRPr lang="ru-RU" sz="2400" dirty="0">
              <a:solidFill>
                <a:schemeClr val="tx1"/>
              </a:solidFill>
              <a:latin typeface="Roboto Light" panose="02000000000000000000" pitchFamily="2" charset="0"/>
              <a:cs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Disabled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grpSp>
        <p:nvGrpSpPr>
          <p:cNvPr id="6" name="Группа 5"/>
          <p:cNvGrpSpPr/>
          <p:nvPr/>
        </p:nvGrpSpPr>
        <p:grpSpPr>
          <a:xfrm>
            <a:off x="2161782" y="1275522"/>
            <a:ext cx="7570798" cy="4680800"/>
            <a:chOff x="1678305" y="807720"/>
            <a:chExt cx="8480425" cy="5243195"/>
          </a:xfrm>
        </p:grpSpPr>
        <p:pic>
          <p:nvPicPr>
            <p:cNvPr id="7" name="Picture 19" descr="JOB results in disabled mode (10)"/>
            <p:cNvPicPr>
              <a:picLocks noChangeAspect="1"/>
            </p:cNvPicPr>
            <p:nvPr/>
          </p:nvPicPr>
          <p:blipFill>
            <a:blip r:embed="rId1"/>
            <a:stretch>
              <a:fillRect/>
            </a:stretch>
          </p:blipFill>
          <p:spPr>
            <a:xfrm>
              <a:off x="1678305" y="807720"/>
              <a:ext cx="8480425" cy="5243195"/>
            </a:xfrm>
            <a:prstGeom prst="rect">
              <a:avLst/>
            </a:prstGeom>
          </p:spPr>
        </p:pic>
        <p:sp>
          <p:nvSpPr>
            <p:cNvPr id="11" name="Text Box 3"/>
            <p:cNvSpPr txBox="1"/>
            <p:nvPr/>
          </p:nvSpPr>
          <p:spPr>
            <a:xfrm>
              <a:off x="5238750" y="5682615"/>
              <a:ext cx="1358900" cy="368300"/>
            </a:xfrm>
            <a:prstGeom prst="rect">
              <a:avLst/>
            </a:prstGeom>
            <a:noFill/>
          </p:spPr>
          <p:txBody>
            <a:bodyPr wrap="square" rtlCol="0">
              <a:spAutoFit/>
            </a:bodyPr>
            <a:lstStyle/>
            <a:p>
              <a:r>
                <a:rPr lang="en-US" altLang="en-US" dirty="0">
                  <a:latin typeface="Roboto Medium" panose="02000000000000000000" pitchFamily="2" charset="0"/>
                  <a:ea typeface="Roboto Medium" panose="02000000000000000000" pitchFamily="2" charset="0"/>
                </a:rPr>
                <a:t>queries</a:t>
              </a:r>
              <a:endParaRPr lang="en-US" altLang="en-US" dirty="0">
                <a:latin typeface="Roboto Medium" panose="02000000000000000000" pitchFamily="2" charset="0"/>
                <a:ea typeface="Roboto Medium" panose="02000000000000000000" pitchFamily="2" charset="0"/>
              </a:endParaRPr>
            </a:p>
          </p:txBody>
        </p:sp>
      </p:gr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0" name="Text Box 7"/>
          <p:cNvSpPr txBox="1"/>
          <p:nvPr/>
        </p:nvSpPr>
        <p:spPr>
          <a:xfrm>
            <a:off x="2940803" y="2005076"/>
            <a:ext cx="1693828" cy="294050"/>
          </a:xfrm>
          <a:prstGeom prst="rect">
            <a:avLst/>
          </a:prstGeom>
          <a:noFill/>
        </p:spPr>
        <p:txBody>
          <a:bodyPr vert="horz" wrap="square" rtlCol="0">
            <a:spAutoFit/>
          </a:bodyPr>
          <a:lstStyle/>
          <a:p>
            <a:r>
              <a:rPr lang="en-US" altLang="en-US">
                <a:latin typeface="Roboto Medium" panose="02000000000000000000" pitchFamily="2" charset="0"/>
                <a:ea typeface="Roboto Medium" panose="02000000000000000000" pitchFamily="2" charset="0"/>
              </a:rPr>
              <a:t>execution time</a:t>
            </a:r>
            <a:endParaRPr lang="en-US" altLang="en-US">
              <a:latin typeface="Roboto Medium" panose="02000000000000000000" pitchFamily="2" charset="0"/>
              <a:ea typeface="Roboto Medium"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chart (5)"/>
          <p:cNvPicPr>
            <a:picLocks noChangeAspect="1"/>
          </p:cNvPicPr>
          <p:nvPr/>
        </p:nvPicPr>
        <p:blipFill>
          <a:blip r:embed="rId1"/>
          <a:stretch>
            <a:fillRect/>
          </a:stretch>
        </p:blipFill>
        <p:spPr>
          <a:xfrm>
            <a:off x="664210" y="647700"/>
            <a:ext cx="11338560" cy="2262505"/>
          </a:xfrm>
          <a:prstGeom prst="rect">
            <a:avLst/>
          </a:prstGeom>
        </p:spPr>
      </p:pic>
      <p:pic>
        <p:nvPicPr>
          <p:cNvPr id="7" name="Picture 6" descr="chart"/>
          <p:cNvPicPr>
            <a:picLocks noChangeAspect="1"/>
          </p:cNvPicPr>
          <p:nvPr/>
        </p:nvPicPr>
        <p:blipFill>
          <a:blip r:embed="rId2"/>
          <a:stretch>
            <a:fillRect/>
          </a:stretch>
        </p:blipFill>
        <p:spPr>
          <a:xfrm>
            <a:off x="517525" y="2541905"/>
            <a:ext cx="11339195" cy="3963035"/>
          </a:xfrm>
          <a:prstGeom prst="rect">
            <a:avLst/>
          </a:prstGeom>
        </p:spPr>
      </p:pic>
      <p:sp>
        <p:nvSpPr>
          <p:cNvPr id="2" name="Text Box 1"/>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4" name="Text Box 3"/>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
        <p:nvSpPr>
          <p:cNvPr id="6" name="Text Box 5"/>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chart (6)"/>
          <p:cNvPicPr>
            <a:picLocks noChangeAspect="1"/>
          </p:cNvPicPr>
          <p:nvPr/>
        </p:nvPicPr>
        <p:blipFill>
          <a:blip r:embed="rId1"/>
          <a:stretch>
            <a:fillRect/>
          </a:stretch>
        </p:blipFill>
        <p:spPr>
          <a:xfrm>
            <a:off x="667512" y="649224"/>
            <a:ext cx="11334750" cy="2261870"/>
          </a:xfrm>
          <a:prstGeom prst="rect">
            <a:avLst/>
          </a:prstGeom>
        </p:spPr>
      </p:pic>
      <p:pic>
        <p:nvPicPr>
          <p:cNvPr id="7" name="Picture 6" descr="chart (2)"/>
          <p:cNvPicPr>
            <a:picLocks noChangeAspect="1"/>
          </p:cNvPicPr>
          <p:nvPr/>
        </p:nvPicPr>
        <p:blipFill>
          <a:blip r:embed="rId2"/>
          <a:stretch>
            <a:fillRect/>
          </a:stretch>
        </p:blipFill>
        <p:spPr>
          <a:xfrm>
            <a:off x="521335" y="2540000"/>
            <a:ext cx="11338560" cy="3964940"/>
          </a:xfrm>
          <a:prstGeom prst="rect">
            <a:avLst/>
          </a:prstGeom>
        </p:spPr>
      </p:pic>
      <p:sp>
        <p:nvSpPr>
          <p:cNvPr id="2" name="Text Box 1"/>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1" name="Text Box 10"/>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Picture 11" descr="chart (8)"/>
          <p:cNvPicPr>
            <a:picLocks noChangeAspect="1"/>
          </p:cNvPicPr>
          <p:nvPr/>
        </p:nvPicPr>
        <p:blipFill>
          <a:blip r:embed="rId1"/>
          <a:stretch>
            <a:fillRect/>
          </a:stretch>
        </p:blipFill>
        <p:spPr>
          <a:xfrm>
            <a:off x="667512" y="649224"/>
            <a:ext cx="11342370" cy="2273935"/>
          </a:xfrm>
          <a:prstGeom prst="rect">
            <a:avLst/>
          </a:prstGeom>
        </p:spPr>
      </p:pic>
      <p:pic>
        <p:nvPicPr>
          <p:cNvPr id="4" name="Picture 3" descr="chart (2)"/>
          <p:cNvPicPr>
            <a:picLocks noChangeAspect="1"/>
          </p:cNvPicPr>
          <p:nvPr/>
        </p:nvPicPr>
        <p:blipFill>
          <a:blip r:embed="rId2"/>
          <a:stretch>
            <a:fillRect/>
          </a:stretch>
        </p:blipFill>
        <p:spPr>
          <a:xfrm>
            <a:off x="521335" y="2540000"/>
            <a:ext cx="11338560" cy="3964940"/>
          </a:xfrm>
          <a:prstGeom prst="rect">
            <a:avLst/>
          </a:prstGeom>
        </p:spPr>
      </p:pic>
      <p:pic>
        <p:nvPicPr>
          <p:cNvPr id="2" name="Picture 1" descr="chart (4)"/>
          <p:cNvPicPr>
            <a:picLocks noChangeAspect="1"/>
          </p:cNvPicPr>
          <p:nvPr/>
        </p:nvPicPr>
        <p:blipFill>
          <a:blip r:embed="rId3"/>
          <a:stretch>
            <a:fillRect/>
          </a:stretch>
        </p:blipFill>
        <p:spPr>
          <a:xfrm>
            <a:off x="517525" y="2540000"/>
            <a:ext cx="11342370" cy="3964305"/>
          </a:xfrm>
          <a:prstGeom prst="rect">
            <a:avLst/>
          </a:prstGeom>
        </p:spPr>
      </p:pic>
      <p:sp>
        <p:nvSpPr>
          <p:cNvPr id="7" name="Text Box 6"/>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Picture 10" descr="chart (10)"/>
          <p:cNvPicPr>
            <a:picLocks noChangeAspect="1"/>
          </p:cNvPicPr>
          <p:nvPr/>
        </p:nvPicPr>
        <p:blipFill>
          <a:blip r:embed="rId1"/>
          <a:stretch>
            <a:fillRect/>
          </a:stretch>
        </p:blipFill>
        <p:spPr>
          <a:xfrm>
            <a:off x="667512" y="660019"/>
            <a:ext cx="11344275" cy="2521585"/>
          </a:xfrm>
          <a:prstGeom prst="rect">
            <a:avLst/>
          </a:prstGeom>
        </p:spPr>
      </p:pic>
      <p:pic>
        <p:nvPicPr>
          <p:cNvPr id="7" name="Picture 6" descr="chart (17)"/>
          <p:cNvPicPr>
            <a:picLocks noChangeAspect="1"/>
          </p:cNvPicPr>
          <p:nvPr/>
        </p:nvPicPr>
        <p:blipFill>
          <a:blip r:embed="rId2"/>
          <a:stretch>
            <a:fillRect/>
          </a:stretch>
        </p:blipFill>
        <p:spPr>
          <a:xfrm>
            <a:off x="521335" y="2540635"/>
            <a:ext cx="11344275" cy="3963670"/>
          </a:xfrm>
          <a:prstGeom prst="rect">
            <a:avLst/>
          </a:prstGeom>
        </p:spPr>
      </p:pic>
      <p:sp>
        <p:nvSpPr>
          <p:cNvPr id="2" name="Text Box 1"/>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Picture 10" descr="chart (3)"/>
          <p:cNvPicPr>
            <a:picLocks noChangeAspect="1"/>
          </p:cNvPicPr>
          <p:nvPr/>
        </p:nvPicPr>
        <p:blipFill>
          <a:blip r:embed="rId1"/>
          <a:stretch>
            <a:fillRect/>
          </a:stretch>
        </p:blipFill>
        <p:spPr>
          <a:xfrm>
            <a:off x="667512" y="658368"/>
            <a:ext cx="11348085" cy="2241550"/>
          </a:xfrm>
          <a:prstGeom prst="rect">
            <a:avLst/>
          </a:prstGeom>
        </p:spPr>
      </p:pic>
      <p:pic>
        <p:nvPicPr>
          <p:cNvPr id="3" name="Picture 2" descr="chart (6)"/>
          <p:cNvPicPr>
            <a:picLocks noChangeAspect="1"/>
          </p:cNvPicPr>
          <p:nvPr/>
        </p:nvPicPr>
        <p:blipFill>
          <a:blip r:embed="rId2"/>
          <a:stretch>
            <a:fillRect/>
          </a:stretch>
        </p:blipFill>
        <p:spPr>
          <a:xfrm>
            <a:off x="521335" y="2540635"/>
            <a:ext cx="11344275" cy="3963670"/>
          </a:xfrm>
          <a:prstGeom prst="rect">
            <a:avLst/>
          </a:prstGeom>
        </p:spPr>
      </p:pic>
      <p:sp>
        <p:nvSpPr>
          <p:cNvPr id="7" name="Text Box 6"/>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6" name="Slide Number Placeholder 5"/>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4" name="Text Box 3"/>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Picture 13" descr="chart (4)"/>
          <p:cNvPicPr>
            <a:picLocks noChangeAspect="1"/>
          </p:cNvPicPr>
          <p:nvPr/>
        </p:nvPicPr>
        <p:blipFill>
          <a:blip r:embed="rId1"/>
          <a:stretch>
            <a:fillRect/>
          </a:stretch>
        </p:blipFill>
        <p:spPr>
          <a:xfrm>
            <a:off x="667385" y="647700"/>
            <a:ext cx="11346180" cy="2502535"/>
          </a:xfrm>
          <a:prstGeom prst="rect">
            <a:avLst/>
          </a:prstGeom>
        </p:spPr>
      </p:pic>
      <p:pic>
        <p:nvPicPr>
          <p:cNvPr id="13" name="Picture 12" descr="chart (7)"/>
          <p:cNvPicPr>
            <a:picLocks noChangeAspect="1"/>
          </p:cNvPicPr>
          <p:nvPr/>
        </p:nvPicPr>
        <p:blipFill>
          <a:blip r:embed="rId2"/>
          <a:stretch>
            <a:fillRect/>
          </a:stretch>
        </p:blipFill>
        <p:spPr>
          <a:xfrm>
            <a:off x="517525" y="2540635"/>
            <a:ext cx="11347450" cy="3963670"/>
          </a:xfrm>
          <a:prstGeom prst="rect">
            <a:avLst/>
          </a:prstGeom>
        </p:spPr>
      </p:pic>
      <p:sp>
        <p:nvSpPr>
          <p:cNvPr id="4" name="Text Box 3"/>
          <p:cNvSpPr txBox="1"/>
          <p:nvPr/>
        </p:nvSpPr>
        <p:spPr>
          <a:xfrm>
            <a:off x="5416550" y="6136005"/>
            <a:ext cx="1358900" cy="368300"/>
          </a:xfrm>
          <a:prstGeom prst="rect">
            <a:avLst/>
          </a:prstGeom>
          <a:noFill/>
        </p:spPr>
        <p:txBody>
          <a:bodyPr wrap="square" rtlCol="0">
            <a:spAutoFit/>
          </a:bodyPr>
          <a:p>
            <a:r>
              <a:rPr lang="en-US" altLang="en-US"/>
              <a:t>queries</a:t>
            </a:r>
            <a:endParaRPr lang="en-US" altLang="en-US"/>
          </a:p>
        </p:txBody>
      </p:sp>
      <p:sp>
        <p:nvSpPr>
          <p:cNvPr id="2" name="Slide Number Placeholder 1"/>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6" name="Text Box 5"/>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7" name="Title 6"/>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5" name="Text Box 14"/>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2809875" y="4552950"/>
            <a:ext cx="6068060" cy="768350"/>
          </a:xfrm>
          <a:prstGeom prst="rect">
            <a:avLst/>
          </a:prstGeom>
          <a:noFill/>
        </p:spPr>
        <p:txBody>
          <a:bodyPr wrap="square" rtlCol="0">
            <a:spAutoFit/>
            <a:scene3d>
              <a:camera prst="orthographicFront"/>
              <a:lightRig rig="threePt" dir="t"/>
            </a:scene3d>
          </a:bodyPr>
          <a:lstStyle/>
          <a:p>
            <a:pPr algn="ctr"/>
            <a:r>
              <a:rPr lang="en-US" altLang="en-US" sz="4400" dirty="0">
                <a:solidFill>
                  <a:schemeClr val="accent1"/>
                </a:solidFill>
                <a:latin typeface="Roboto Medium" panose="02000000000000000000" pitchFamily="2" charset="0"/>
                <a:ea typeface="Roboto Medium" panose="02000000000000000000" pitchFamily="2" charset="0"/>
              </a:rPr>
              <a:t>How does it work?</a:t>
            </a:r>
            <a:endParaRPr lang="en-US" altLang="en-US" sz="4400" dirty="0">
              <a:solidFill>
                <a:schemeClr val="accent1"/>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Placeholder 1"/>
          <p:cNvSpPr/>
          <p:nvPr/>
        </p:nvSpPr>
        <p:spPr>
          <a:xfrm>
            <a:off x="644358" y="2137954"/>
            <a:ext cx="10799762" cy="3592075"/>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improves cardinality estimation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can effect the planner to find more optimal plan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saves the real cardinality information to use it in the future</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Adaptive Query Optimization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Picture 27" descr="chart"/>
          <p:cNvPicPr preferRelativeResize="0"/>
          <p:nvPr/>
        </p:nvPicPr>
        <p:blipFill>
          <a:blip r:embed="rId1"/>
          <a:stretch>
            <a:fillRect/>
          </a:stretch>
        </p:blipFill>
        <p:spPr>
          <a:xfrm>
            <a:off x="667385" y="648970"/>
            <a:ext cx="11388725" cy="2258568"/>
          </a:xfrm>
          <a:prstGeom prst="rect">
            <a:avLst/>
          </a:prstGeom>
        </p:spPr>
      </p:pic>
      <p:pic>
        <p:nvPicPr>
          <p:cNvPr id="4" name="Picture 3" descr="chart (13)"/>
          <p:cNvPicPr>
            <a:picLocks noChangeAspect="1"/>
          </p:cNvPicPr>
          <p:nvPr/>
        </p:nvPicPr>
        <p:blipFill>
          <a:blip r:embed="rId2"/>
          <a:stretch>
            <a:fillRect/>
          </a:stretch>
        </p:blipFill>
        <p:spPr>
          <a:xfrm>
            <a:off x="517525" y="2545080"/>
            <a:ext cx="11346180" cy="3948430"/>
          </a:xfrm>
          <a:prstGeom prst="rect">
            <a:avLst/>
          </a:prstGeom>
        </p:spPr>
      </p:pic>
      <p:sp>
        <p:nvSpPr>
          <p:cNvPr id="6" name="Slide Number Placeholder 5"/>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7" name="Text Box 6"/>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
        <p:nvSpPr>
          <p:cNvPr id="16" name="Text Box 15"/>
          <p:cNvSpPr txBox="1"/>
          <p:nvPr/>
        </p:nvSpPr>
        <p:spPr>
          <a:xfrm>
            <a:off x="5416550" y="6136005"/>
            <a:ext cx="1358900" cy="368300"/>
          </a:xfrm>
          <a:prstGeom prst="rect">
            <a:avLst/>
          </a:prstGeom>
          <a:noFill/>
        </p:spPr>
        <p:txBody>
          <a:bodyPr wrap="square" rtlCol="0">
            <a:spAutoFit/>
          </a:bodyPr>
          <a:p>
            <a:r>
              <a:rPr lang="en-US" altLang="en-US"/>
              <a:t>queries</a:t>
            </a:r>
            <a:endParaRPr lang="en-US" altLang="en-US"/>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7472"/>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Improved Query Performance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8" name="Picture 11"/>
          <p:cNvPicPr>
            <a:picLocks noChangeAspect="1"/>
          </p:cNvPicPr>
          <p:nvPr/>
        </p:nvPicPr>
        <p:blipFill>
          <a:blip r:embed="rId1"/>
          <a:stretch>
            <a:fillRect/>
          </a:stretch>
        </p:blipFill>
        <p:spPr>
          <a:xfrm>
            <a:off x="640080" y="1218565"/>
            <a:ext cx="10821670" cy="4770120"/>
          </a:xfrm>
          <a:prstGeom prst="rect">
            <a:avLst/>
          </a:prstGeom>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5488" y="360258"/>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In Conclusion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7" name="Text Placeholder 6"/>
          <p:cNvSpPr>
            <a:spLocks noGrp="1"/>
          </p:cNvSpPr>
          <p:nvPr>
            <p:ph type="body" sz="quarter" idx="15"/>
          </p:nvPr>
        </p:nvSpPr>
        <p:spPr>
          <a:xfrm>
            <a:off x="517525" y="1301750"/>
            <a:ext cx="11353165" cy="3592195"/>
          </a:xfrm>
        </p:spPr>
        <p:txBody>
          <a:bodyPr>
            <a:noAutofit/>
          </a:bodyPr>
          <a:lstStyle/>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AQO:</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 Stores</a:t>
            </a:r>
            <a:r>
              <a:rPr lang="en-US" sz="2400" b="0" dirty="0">
                <a:solidFill>
                  <a:schemeClr val="accent1"/>
                </a:solidFill>
                <a:latin typeface="Roboto Light" panose="02000000000000000000" pitchFamily="2" charset="0"/>
                <a:ea typeface="Roboto Light" panose="02000000000000000000" pitchFamily="2" charset="0"/>
              </a:rPr>
              <a:t> statistic</a:t>
            </a:r>
            <a:r>
              <a:rPr lang="en-US" altLang="en-US" sz="2400" b="0" dirty="0">
                <a:solidFill>
                  <a:schemeClr val="accent1"/>
                </a:solidFill>
                <a:latin typeface="Roboto Light" panose="02000000000000000000" pitchFamily="2" charset="0"/>
                <a:ea typeface="Roboto Light" panose="02000000000000000000" pitchFamily="2" charset="0"/>
              </a:rPr>
              <a:t>al information about query execution</a:t>
            </a:r>
            <a:r>
              <a:rPr lang="en-US" sz="2400" b="0" dirty="0">
                <a:solidFill>
                  <a:schemeClr val="accent1"/>
                </a:solidFill>
                <a:latin typeface="Roboto Light" panose="02000000000000000000" pitchFamily="2" charset="0"/>
                <a:ea typeface="Roboto Light" panose="02000000000000000000" pitchFamily="2" charset="0"/>
              </a:rPr>
              <a:t> </a:t>
            </a:r>
            <a:endParaRPr 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 Helps optimizer to improve cardinality estimation</a:t>
            </a:r>
            <a:endParaRPr lang="en-US" alt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 </a:t>
            </a:r>
            <a:r>
              <a:rPr lang="en-US" sz="2400" b="0" dirty="0">
                <a:solidFill>
                  <a:schemeClr val="accent1"/>
                </a:solidFill>
                <a:latin typeface="Roboto Light" panose="02000000000000000000" pitchFamily="2" charset="0"/>
                <a:ea typeface="Roboto Light" panose="02000000000000000000" pitchFamily="2" charset="0"/>
                <a:sym typeface="+mn-ea"/>
              </a:rPr>
              <a:t>Is useful for complicated queries of the same structure with slow plan caused by bad cardinality estimates</a:t>
            </a:r>
            <a:endParaRPr lang="en-US" sz="2400" b="0" dirty="0">
              <a:solidFill>
                <a:schemeClr val="accent1"/>
              </a:solidFill>
              <a:latin typeface="Roboto Light" panose="02000000000000000000" pitchFamily="2" charset="0"/>
              <a:ea typeface="Roboto Light" panose="02000000000000000000" pitchFamily="2" charset="0"/>
              <a:sym typeface="+mn-ea"/>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 Works well for OLAP-like queries</a:t>
            </a:r>
            <a:endParaRPr lang="en-US" alt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ext Box 4"/>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a:xfrm>
            <a:off x="517525" y="1301750"/>
            <a:ext cx="11353165" cy="3592195"/>
          </a:xfrm>
        </p:spPr>
        <p:txBody>
          <a:bodyPr>
            <a:noAutofit/>
          </a:bodyPr>
          <a:lstStyle/>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rPr>
              <a:t>AQO:</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Stores</a:t>
            </a:r>
            <a:r>
              <a:rPr lang="en-US" sz="2400" b="0" dirty="0">
                <a:solidFill>
                  <a:schemeClr val="tx1"/>
                </a:solidFill>
                <a:latin typeface="Roboto Light" panose="02000000000000000000" pitchFamily="2" charset="0"/>
                <a:ea typeface="Roboto Light" panose="02000000000000000000" pitchFamily="2" charset="0"/>
                <a:sym typeface="+mn-ea"/>
              </a:rPr>
              <a:t> statistic</a:t>
            </a:r>
            <a:r>
              <a:rPr lang="en-US" altLang="en-US" sz="2400" b="0" dirty="0">
                <a:solidFill>
                  <a:schemeClr val="tx1"/>
                </a:solidFill>
                <a:latin typeface="Roboto Light" panose="02000000000000000000" pitchFamily="2" charset="0"/>
                <a:ea typeface="Roboto Light" panose="02000000000000000000" pitchFamily="2" charset="0"/>
                <a:sym typeface="+mn-ea"/>
              </a:rPr>
              <a:t>al information about query execution</a:t>
            </a:r>
            <a:r>
              <a:rPr lang="en-US" sz="2400" b="0" dirty="0">
                <a:solidFill>
                  <a:schemeClr val="tx1"/>
                </a:solidFill>
                <a:latin typeface="Roboto Light" panose="02000000000000000000" pitchFamily="2" charset="0"/>
                <a:ea typeface="Roboto Light" panose="02000000000000000000" pitchFamily="2" charset="0"/>
                <a:sym typeface="+mn-ea"/>
              </a:rPr>
              <a:t> </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Helps optimizer to improve cardinality estimation</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Is useful for complicated queries of the same structure with slow plan caused by bad cardinality estimates</a:t>
            </a:r>
            <a:endParaRPr lang="en-US" sz="2400" b="0" dirty="0">
              <a:solidFill>
                <a:schemeClr val="tx1"/>
              </a:solidFill>
              <a:latin typeface="Roboto Light" panose="02000000000000000000" pitchFamily="2" charset="0"/>
              <a:ea typeface="Roboto Light" panose="02000000000000000000" pitchFamily="2" charset="0"/>
              <a:sym typeface="+mn-ea"/>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Works well for OLAP-like queries</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Has limitations:</a:t>
            </a:r>
            <a:endParaRPr lang="en-US" altLang="en-US" sz="2400" b="0" dirty="0">
              <a:solidFill>
                <a:schemeClr val="tx1"/>
              </a:solidFill>
              <a:latin typeface="Roboto Light" panose="02000000000000000000" pitchFamily="2" charset="0"/>
              <a:ea typeface="Roboto Light" panose="02000000000000000000" pitchFamily="2" charset="0"/>
            </a:endParaRPr>
          </a:p>
          <a:p>
            <a:pPr marL="342900" indent="-342900">
              <a:buFont typeface="Arial" panose="02080604020202020204" pitchFamily="34" charset="0"/>
              <a:buChar char="•"/>
            </a:pPr>
            <a:r>
              <a:rPr lang="en-US" sz="2400" b="0" dirty="0">
                <a:solidFill>
                  <a:schemeClr val="accent1"/>
                </a:solidFill>
                <a:latin typeface="Roboto Light" panose="02000000000000000000" pitchFamily="2" charset="0"/>
                <a:ea typeface="Roboto Light" panose="02000000000000000000" pitchFamily="2" charset="0"/>
              </a:rPr>
              <a:t>Works </a:t>
            </a:r>
            <a:r>
              <a:rPr lang="en-US" altLang="en-US" sz="2400" b="0" dirty="0">
                <a:solidFill>
                  <a:schemeClr val="accent1"/>
                </a:solidFill>
                <a:latin typeface="Roboto Light" panose="02000000000000000000" pitchFamily="2" charset="0"/>
                <a:ea typeface="Roboto Light" panose="02000000000000000000" pitchFamily="2" charset="0"/>
              </a:rPr>
              <a:t>well </a:t>
            </a:r>
            <a:r>
              <a:rPr lang="en-US" sz="2400" b="0" dirty="0">
                <a:solidFill>
                  <a:schemeClr val="accent1"/>
                </a:solidFill>
                <a:latin typeface="Roboto Light" panose="02000000000000000000" pitchFamily="2" charset="0"/>
                <a:ea typeface="Roboto Light" panose="02000000000000000000" pitchFamily="2" charset="0"/>
              </a:rPr>
              <a:t>when data distribution doesn't change rapidly</a:t>
            </a:r>
            <a:endParaRPr lang="en-US" sz="2400" b="0" dirty="0">
              <a:solidFill>
                <a:schemeClr val="accent1"/>
              </a:solidFill>
              <a:latin typeface="Roboto Light" panose="02000000000000000000" pitchFamily="2" charset="0"/>
              <a:ea typeface="Roboto Light" panose="02000000000000000000" pitchFamily="2" charset="0"/>
            </a:endParaRPr>
          </a:p>
          <a:p>
            <a:pPr marL="342900" indent="-3429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rPr>
              <a:t>Works well in databases with few temporary tables</a:t>
            </a:r>
            <a:endParaRPr lang="en-US" altLang="en-US" sz="2400" b="0" dirty="0">
              <a:solidFill>
                <a:schemeClr val="accent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60258"/>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In Conclusion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0" name="Text Box 9"/>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chemeClr val="accent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Plans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6" name="Text Placeholder 5"/>
          <p:cNvSpPr>
            <a:spLocks noGrp="1"/>
          </p:cNvSpPr>
          <p:nvPr>
            <p:ph type="body" sz="quarter" idx="15"/>
          </p:nvPr>
        </p:nvSpPr>
        <p:spPr>
          <a:xfrm>
            <a:off x="517525" y="1475740"/>
            <a:ext cx="10799445" cy="4244340"/>
          </a:xfrm>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Learning on replica: the main question is whose knowledge we should use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Learning on temporary tables: the main question is how to determine them after cancelation of session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Queries with limit number of tuples (Limit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One of the </a:t>
            </a:r>
            <a:r>
              <a:rPr lang="en-US" altLang="en-US" sz="2400" b="0" dirty="0" err="1">
                <a:solidFill>
                  <a:schemeClr val="tx1"/>
                </a:solidFill>
                <a:latin typeface="Roboto Light" panose="02000000000000000000" pitchFamily="2" charset="0"/>
                <a:ea typeface="Roboto Light" panose="02000000000000000000" pitchFamily="2" charset="0"/>
                <a:sym typeface="+mn-ea"/>
              </a:rPr>
              <a:t>subnodes</a:t>
            </a:r>
            <a:r>
              <a:rPr lang="en-US" altLang="en-US" sz="2400" b="0" dirty="0">
                <a:solidFill>
                  <a:schemeClr val="tx1"/>
                </a:solidFill>
                <a:latin typeface="Roboto Light" panose="02000000000000000000" pitchFamily="2" charset="0"/>
                <a:ea typeface="Roboto Light" panose="02000000000000000000" pitchFamily="2" charset="0"/>
                <a:sym typeface="+mn-ea"/>
              </a:rPr>
              <a:t> of the connection node does not have any rows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a:solidFill>
                  <a:schemeClr val="tx1"/>
                </a:solidFill>
                <a:effectLst/>
                <a:latin typeface="Roboto Light" panose="02000000000000000000" pitchFamily="2" charset="0"/>
                <a:cs typeface="Roboto Light" panose="02000000000000000000" pitchFamily="2" charset="0"/>
                <a:sym typeface="+mn-ea"/>
              </a:rPr>
              <a:t>Accounting the side-effect of skyrocketing of tuples because of the presence of dublicate-keyed tuples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662471" y="2505026"/>
            <a:ext cx="9780864" cy="1397098"/>
          </a:xfrm>
        </p:spPr>
        <p:txBody>
          <a:bodyPr>
            <a:noAutofit/>
            <a:scene3d>
              <a:camera prst="orthographicFront"/>
              <a:lightRig rig="threePt" dir="t"/>
            </a:scene3d>
          </a:bodyPr>
          <a:lstStyle/>
          <a:p>
            <a:r>
              <a:rPr lang="en-US" altLang="en-US" sz="5400" b="0" dirty="0">
                <a:solidFill>
                  <a:schemeClr val="bg1"/>
                </a:solidFill>
                <a:effectLst/>
                <a:latin typeface="Roboto Medium" panose="02000000000000000000" pitchFamily="2" charset="0"/>
                <a:ea typeface="Roboto Medium" panose="02000000000000000000" pitchFamily="2" charset="0"/>
              </a:rPr>
              <a:t>Thank You For Your Attention!</a:t>
            </a:r>
            <a:endParaRPr lang="en-US" altLang="en-US" sz="5400" b="0" dirty="0">
              <a:solidFill>
                <a:schemeClr val="bg1"/>
              </a:solidFill>
              <a:effectLst/>
              <a:latin typeface="Roboto Medium" panose="02000000000000000000" pitchFamily="2" charset="0"/>
              <a:ea typeface="Roboto Medium" panose="02000000000000000000" pitchFamily="2" charset="0"/>
            </a:endParaRPr>
          </a:p>
        </p:txBody>
      </p:sp>
      <p:sp>
        <p:nvSpPr>
          <p:cNvPr id="3" name="Text Placeholder 2"/>
          <p:cNvSpPr>
            <a:spLocks noGrp="1"/>
          </p:cNvSpPr>
          <p:nvPr>
            <p:ph type="body" sz="quarter" idx="16"/>
          </p:nvPr>
        </p:nvSpPr>
        <p:spPr>
          <a:xfrm>
            <a:off x="1023620" y="4064635"/>
            <a:ext cx="10419715" cy="2082800"/>
          </a:xfrm>
        </p:spPr>
        <p:txBody>
          <a:bodyPr>
            <a:normAutofit/>
          </a:bodyPr>
          <a:lstStyle/>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Speaker: Alena </a:t>
            </a:r>
            <a:r>
              <a:rPr lang="en-US" altLang="en-US" sz="2400" dirty="0" err="1">
                <a:solidFill>
                  <a:schemeClr val="bg1"/>
                </a:solidFill>
                <a:latin typeface="Roboto Light" panose="02000000000000000000" pitchFamily="2" charset="0"/>
                <a:ea typeface="Roboto Light" panose="02000000000000000000" pitchFamily="2" charset="0"/>
              </a:rPr>
              <a:t>Rybakina</a:t>
            </a:r>
            <a:endParaRPr lang="en-US" altLang="en-US" sz="2400" dirty="0">
              <a:solidFill>
                <a:schemeClr val="bg1"/>
              </a:solidFill>
              <a:latin typeface="Roboto Light" panose="02000000000000000000" pitchFamily="2" charset="0"/>
              <a:ea typeface="Roboto Light" panose="02000000000000000000" pitchFamily="2" charset="0"/>
            </a:endParaRPr>
          </a:p>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email: a.rybakina@postgrespro.ru</a:t>
            </a:r>
            <a:endParaRPr lang="en-US" altLang="en-US" sz="2400" b="1"/>
          </a:p>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LinkedIn: https://www.linkedin.com/in/alena-rybakina</a:t>
            </a:r>
            <a:endParaRPr lang="en-US" altLang="en-US" sz="2400" dirty="0">
              <a:solidFill>
                <a:schemeClr val="bg1"/>
              </a:solidFill>
              <a:latin typeface="Roboto Light" panose="02000000000000000000" pitchFamily="2" charset="0"/>
              <a:ea typeface="Roboto Light" panose="02000000000000000000" pitchFamily="2" charset="0"/>
            </a:endParaRPr>
          </a:p>
        </p:txBody>
      </p:sp>
    </p:spTree>
  </p:cSld>
  <p:clrMapOvr>
    <a:masterClrMapping/>
  </p:clrMapOvr>
</p:sld>
</file>

<file path=ppt/theme/theme1.xml><?xml version="1.0" encoding="utf-8"?>
<a:theme xmlns:a="http://schemas.openxmlformats.org/drawingml/2006/main" name="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18183</Words>
  <Application>WPS Presentation</Application>
  <PresentationFormat>Широкоэкранный</PresentationFormat>
  <Paragraphs>1242</Paragraphs>
  <Slides>95</Slides>
  <Notes>31</Notes>
  <HiddenSlides>0</HiddenSlides>
  <MMClips>0</MMClips>
  <ScaleCrop>false</ScaleCrop>
  <HeadingPairs>
    <vt:vector size="6" baseType="variant">
      <vt:variant>
        <vt:lpstr>已用的字体</vt:lpstr>
      </vt:variant>
      <vt:variant>
        <vt:i4>28</vt:i4>
      </vt:variant>
      <vt:variant>
        <vt:lpstr>主题</vt:lpstr>
      </vt:variant>
      <vt:variant>
        <vt:i4>5</vt:i4>
      </vt:variant>
      <vt:variant>
        <vt:lpstr>幻灯片标题</vt:lpstr>
      </vt:variant>
      <vt:variant>
        <vt:i4>95</vt:i4>
      </vt:variant>
    </vt:vector>
  </HeadingPairs>
  <TitlesOfParts>
    <vt:vector size="128" baseType="lpstr">
      <vt:lpstr>Arial</vt:lpstr>
      <vt:lpstr>SimSun</vt:lpstr>
      <vt:lpstr>Wingdings</vt:lpstr>
      <vt:lpstr>Gilroy</vt:lpstr>
      <vt:lpstr>GILROY-MEDIUM</vt:lpstr>
      <vt:lpstr>Courier New</vt:lpstr>
      <vt:lpstr>Calibri</vt:lpstr>
      <vt:lpstr>Times New Roman</vt:lpstr>
      <vt:lpstr>Segoe UI</vt:lpstr>
      <vt:lpstr>Montserrat</vt:lpstr>
      <vt:lpstr>ROBOTO LIGHT2001047 LIGHT</vt:lpstr>
      <vt:lpstr>Epilogue Bold</vt:lpstr>
      <vt:lpstr>Cera CY</vt:lpstr>
      <vt:lpstr>Roboto Medium</vt:lpstr>
      <vt:lpstr>Roboto Light</vt:lpstr>
      <vt:lpstr>Gubbi</vt:lpstr>
      <vt:lpstr>DejaVu Sans</vt:lpstr>
      <vt:lpstr>Pagul</vt:lpstr>
      <vt:lpstr>微软雅黑</vt:lpstr>
      <vt:lpstr>Droid Sans Fallback</vt:lpstr>
      <vt:lpstr/>
      <vt:lpstr>Arial Unicode MS</vt:lpstr>
      <vt:lpstr>Calibri Light</vt:lpstr>
      <vt:lpstr>C059</vt:lpstr>
      <vt:lpstr>Phetsarath OT</vt:lpstr>
      <vt:lpstr>Calibri</vt:lpstr>
      <vt:lpstr>FreeSans</vt:lpstr>
      <vt:lpstr>Standard Symbols PS</vt:lpstr>
      <vt:lpstr>Тема Office</vt:lpstr>
      <vt:lpstr>1_Тема Office</vt:lpstr>
      <vt:lpstr>2_Тема Office</vt:lpstr>
      <vt:lpstr>3_Тема Office</vt:lpstr>
      <vt:lpstr>4_Тема 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Solutions From PostgreSQL</vt:lpstr>
      <vt:lpstr>Solutions From PostgreSQL</vt:lpstr>
      <vt:lpstr>The Memory For Planner</vt:lpstr>
      <vt:lpstr>The Memory For Planner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How Optimizer Works</vt:lpstr>
      <vt:lpstr>How AQO Works</vt:lpstr>
      <vt:lpstr>How AQO Works</vt:lpstr>
      <vt:lpstr>How AQO Works: Collecting Statistics</vt:lpstr>
      <vt:lpstr>How AQO Works: Collecting Statistics</vt:lpstr>
      <vt:lpstr>How AQO Works: Collecting Statistics</vt:lpstr>
      <vt:lpstr>How AQO Works: Collecting Statistics</vt:lpstr>
      <vt:lpstr>How AQO Works: Collecting Statistics</vt:lpstr>
      <vt:lpstr>How AQO Works: Collecting Statistics</vt:lpstr>
      <vt:lpstr>How AQO Works: Collecting Statistics</vt:lpstr>
      <vt:lpstr>Hooks</vt:lpstr>
      <vt:lpstr>Hooks</vt:lpstr>
      <vt:lpstr>Hooks</vt:lpstr>
      <vt:lpstr>PowerPoint 演示文稿</vt:lpstr>
      <vt:lpstr>Incompletely Executed Node</vt:lpstr>
      <vt:lpstr>Incompletely Executed Node</vt:lpstr>
      <vt:lpstr>Incompletely Executed Node</vt:lpstr>
      <vt:lpstr>Statement timeout</vt:lpstr>
      <vt:lpstr>AQO Learning with Statement Timeout</vt:lpstr>
      <vt:lpstr>AQO Learning with Statement Timeout</vt:lpstr>
      <vt:lpstr>Look-a-like feature</vt:lpstr>
      <vt:lpstr>Look-a-like feature</vt:lpstr>
      <vt:lpstr>Look-a-like feature</vt:lpstr>
      <vt:lpstr>Look-a-like feature</vt:lpstr>
      <vt:lpstr>PowerPoint 演示文稿</vt:lpstr>
      <vt:lpstr>Examples</vt:lpstr>
      <vt:lpstr>AQO Terminology</vt:lpstr>
      <vt:lpstr>AQO Terminology</vt:lpstr>
      <vt:lpstr>AQO Terminology</vt:lpstr>
      <vt:lpstr>1. Functional Dependences</vt:lpstr>
      <vt:lpstr>1. Functional Dependences</vt:lpstr>
      <vt:lpstr>2. Non-Uniformed data</vt:lpstr>
      <vt:lpstr>2. Non-Uniformed data</vt:lpstr>
      <vt:lpstr>2. Non-Uniformed data</vt:lpstr>
      <vt:lpstr>3. Outer Join</vt:lpstr>
      <vt:lpstr>3. Outer Join</vt:lpstr>
      <vt:lpstr>3. Outer Join</vt:lpstr>
      <vt:lpstr>3. Outer Join</vt:lpstr>
      <vt:lpstr>3. Outer Join</vt:lpstr>
      <vt:lpstr>3. The Same Problem On A Difference Scale</vt:lpstr>
      <vt:lpstr>3. The Same Problem On A Difference Scale</vt:lpstr>
      <vt:lpstr>Analysing with aqo_query_stats</vt:lpstr>
      <vt:lpstr>Control queries with AQO </vt:lpstr>
      <vt:lpstr>AQO's storage structure </vt:lpstr>
      <vt:lpstr>PowerPoint 演示文稿</vt:lpstr>
      <vt:lpstr>Internet Movie Database (IMDB)</vt:lpstr>
      <vt:lpstr>Internet Movie Database (IMDB)</vt:lpstr>
      <vt:lpstr>Tests On Join Order Benchmark</vt:lpstr>
      <vt:lpstr>JOB Results In Disabled Mode</vt:lpstr>
      <vt:lpstr>JOB Results In Learn Mode</vt:lpstr>
      <vt:lpstr>JOB Results In Learn Mode</vt:lpstr>
      <vt:lpstr>JOB Results In Learn Mode</vt:lpstr>
      <vt:lpstr>JOB Results In Learn Mode</vt:lpstr>
      <vt:lpstr>JOB Results In Learn Mode</vt:lpstr>
      <vt:lpstr>JOB Results In Learn Mode</vt:lpstr>
      <vt:lpstr>JOB Results In Learn Mode</vt:lpstr>
      <vt:lpstr>Improved Query Performance</vt:lpstr>
      <vt:lpstr>In Conclusion</vt:lpstr>
      <vt:lpstr>In Conclusion</vt:lpstr>
      <vt:lpstr>Plans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Анастасия Лобанова</dc:creator>
  <cp:lastModifiedBy>alena</cp:lastModifiedBy>
  <cp:revision>735</cp:revision>
  <cp:lastPrinted>2024-05-28T16:01:54Z</cp:lastPrinted>
  <dcterms:created xsi:type="dcterms:W3CDTF">2024-05-28T16:01:54Z</dcterms:created>
  <dcterms:modified xsi:type="dcterms:W3CDTF">2024-05-28T16:01:54Z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